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  <p:sldMasterId id="2147483678" r:id="rId3"/>
    <p:sldMasterId id="2147483680" r:id="rId4"/>
    <p:sldMasterId id="2147483681" r:id="rId5"/>
    <p:sldMasterId id="2147483682" r:id="rId6"/>
  </p:sldMasterIdLst>
  <p:notesMasterIdLst>
    <p:notesMasterId r:id="rId40"/>
  </p:notesMasterIdLst>
  <p:sldIdLst>
    <p:sldId id="256" r:id="rId7"/>
    <p:sldId id="257" r:id="rId8"/>
    <p:sldId id="258" r:id="rId9"/>
    <p:sldId id="272" r:id="rId10"/>
    <p:sldId id="297" r:id="rId11"/>
    <p:sldId id="260" r:id="rId12"/>
    <p:sldId id="290" r:id="rId13"/>
    <p:sldId id="274" r:id="rId14"/>
    <p:sldId id="263" r:id="rId15"/>
    <p:sldId id="292" r:id="rId16"/>
    <p:sldId id="276" r:id="rId17"/>
    <p:sldId id="291" r:id="rId18"/>
    <p:sldId id="275" r:id="rId19"/>
    <p:sldId id="277" r:id="rId20"/>
    <p:sldId id="278" r:id="rId21"/>
    <p:sldId id="279" r:id="rId22"/>
    <p:sldId id="294" r:id="rId23"/>
    <p:sldId id="280" r:id="rId24"/>
    <p:sldId id="264" r:id="rId25"/>
    <p:sldId id="269" r:id="rId26"/>
    <p:sldId id="284" r:id="rId27"/>
    <p:sldId id="283" r:id="rId28"/>
    <p:sldId id="298" r:id="rId29"/>
    <p:sldId id="295" r:id="rId30"/>
    <p:sldId id="296" r:id="rId31"/>
    <p:sldId id="265" r:id="rId32"/>
    <p:sldId id="270" r:id="rId33"/>
    <p:sldId id="281" r:id="rId34"/>
    <p:sldId id="266" r:id="rId35"/>
    <p:sldId id="286" r:id="rId36"/>
    <p:sldId id="282" r:id="rId37"/>
    <p:sldId id="287" r:id="rId38"/>
    <p:sldId id="28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259753-A65C-4475-A47D-FBAEFB932DB2}">
          <p14:sldIdLst>
            <p14:sldId id="256"/>
            <p14:sldId id="257"/>
            <p14:sldId id="258"/>
            <p14:sldId id="272"/>
            <p14:sldId id="297"/>
            <p14:sldId id="260"/>
            <p14:sldId id="290"/>
            <p14:sldId id="274"/>
            <p14:sldId id="263"/>
            <p14:sldId id="292"/>
            <p14:sldId id="276"/>
            <p14:sldId id="291"/>
            <p14:sldId id="275"/>
            <p14:sldId id="277"/>
            <p14:sldId id="278"/>
            <p14:sldId id="279"/>
            <p14:sldId id="294"/>
            <p14:sldId id="280"/>
            <p14:sldId id="264"/>
            <p14:sldId id="269"/>
            <p14:sldId id="284"/>
            <p14:sldId id="283"/>
            <p14:sldId id="298"/>
            <p14:sldId id="295"/>
            <p14:sldId id="296"/>
            <p14:sldId id="265"/>
            <p14:sldId id="270"/>
            <p14:sldId id="281"/>
            <p14:sldId id="266"/>
            <p14:sldId id="286"/>
            <p14:sldId id="282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5AD5D-C343-4AB4-8008-09B3843F1A02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F0521-528A-4F66-8231-742F640AD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F0521-528A-4F66-8231-742F640ADB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4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7BF074-4227-46FB-9EE0-80A4BFCFA0C5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012A-24E0-49CB-978A-F7FA3EAF1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5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658" y="236544"/>
            <a:ext cx="8130730" cy="45083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4173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7C012A-24E0-49CB-978A-F7FA3EAF195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 dirty="0"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FFFFFF"/>
                </a:solidFill>
              </a:rPr>
              <a:t>Filename.ppt </a:t>
            </a:r>
            <a:r>
              <a:rPr lang="en-US" altLang="en-US" sz="750">
                <a:solidFill>
                  <a:srgbClr val="FFFFFF"/>
                </a:solidFill>
              </a:rPr>
              <a:t>| </a:t>
            </a:r>
            <a:fld id="{D8601AA2-31CE-4E3F-BD12-D2169B31D3B9}" type="slidenum">
              <a:rPr lang="en-US" altLang="en-US" sz="75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 sz="7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2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FFFFFF"/>
                </a:solidFill>
              </a:rPr>
              <a:t>Filename.ppt </a:t>
            </a:r>
            <a:r>
              <a:rPr lang="en-US" altLang="en-US" sz="750" smtClean="0">
                <a:solidFill>
                  <a:srgbClr val="FFFFFF"/>
                </a:solidFill>
              </a:rPr>
              <a:t>| </a:t>
            </a:r>
            <a:fld id="{8DA3A01D-0236-4C6E-ACE5-E2B1F382E77F}" type="slidenum">
              <a:rPr lang="en-US" altLang="en-US" sz="750" smtClean="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7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6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9"/>
          <p:cNvSpPr>
            <a:spLocks noChangeArrowheads="1"/>
          </p:cNvSpPr>
          <p:nvPr/>
        </p:nvSpPr>
        <p:spPr bwMode="auto">
          <a:xfrm>
            <a:off x="0" y="0"/>
            <a:ext cx="9144000" cy="6870700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3A75C4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50" smtClean="0">
              <a:solidFill>
                <a:srgbClr val="000000"/>
              </a:solidFill>
            </a:endParaRPr>
          </a:p>
        </p:txBody>
      </p:sp>
      <p:pic>
        <p:nvPicPr>
          <p:cNvPr id="5" name="Picture 41" descr="BrandZones_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9131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447675" y="6621659"/>
            <a:ext cx="2065338" cy="15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6858" tIns="6858" rIns="6858" bIns="6858" anchor="b">
            <a:spAutoFit/>
          </a:bodyPr>
          <a:lstStyle>
            <a:lvl1pPr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450" smtClean="0">
                <a:solidFill>
                  <a:srgbClr val="FFFFFF"/>
                </a:solidFill>
                <a:latin typeface="Arial" panose="020B0604020202020204" pitchFamily="34" charset="0"/>
              </a:rPr>
              <a:t>BOEING is a trademark of Boeing Management Company.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450" smtClean="0">
                <a:solidFill>
                  <a:srgbClr val="FFFFFF"/>
                </a:solidFill>
                <a:latin typeface="Arial" panose="020B0604020202020204" pitchFamily="34" charset="0"/>
              </a:rPr>
              <a:t>Copyright © 2009 Boeing. All rights reserved.</a:t>
            </a:r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0" y="1149352"/>
            <a:ext cx="9144000" cy="2841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50" smtClean="0">
              <a:solidFill>
                <a:srgbClr val="000000"/>
              </a:solidFill>
            </a:endParaRPr>
          </a:p>
        </p:txBody>
      </p:sp>
      <p:sp>
        <p:nvSpPr>
          <p:cNvPr id="8" name="Text Box 47"/>
          <p:cNvSpPr txBox="1">
            <a:spLocks noChangeArrowheads="1"/>
          </p:cNvSpPr>
          <p:nvPr/>
        </p:nvSpPr>
        <p:spPr bwMode="auto">
          <a:xfrm>
            <a:off x="6721229" y="387350"/>
            <a:ext cx="2060822" cy="47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125" b="1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00" smtClean="0">
                <a:solidFill>
                  <a:srgbClr val="FFFFFF"/>
                </a:solidFill>
                <a:latin typeface="Arial" panose="020B0604020202020204" pitchFamily="34" charset="0"/>
              </a:rPr>
              <a:t>Commercial Airplanes</a:t>
            </a:r>
          </a:p>
        </p:txBody>
      </p:sp>
      <p:sp>
        <p:nvSpPr>
          <p:cNvPr id="3177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447675" y="1870076"/>
            <a:ext cx="8345488" cy="560923"/>
          </a:xfrm>
        </p:spPr>
        <p:txBody>
          <a:bodyPr anchor="t"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778" name="Rectangle 34"/>
          <p:cNvSpPr>
            <a:spLocks noGrp="1" noChangeArrowheads="1"/>
          </p:cNvSpPr>
          <p:nvPr>
            <p:ph type="subTitle" idx="1"/>
          </p:nvPr>
        </p:nvSpPr>
        <p:spPr>
          <a:xfrm>
            <a:off x="447675" y="4189415"/>
            <a:ext cx="8345488" cy="300082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95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5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To delete or revise this footer, go to View&gt;Header and Footer and make desired changes. To delete the proprietary designation, go to View&gt;Master&gt;Slide Master and delete the text.</a:t>
            </a:r>
            <a:r>
              <a:rPr lang="en-US">
                <a:solidFill>
                  <a:srgbClr val="000000"/>
                </a:solidFill>
              </a:rPr>
              <a:t>BOEING PROPRIETARY</a:t>
            </a:r>
            <a:r>
              <a:rPr lang="en-US">
                <a:solidFill>
                  <a:srgbClr val="FFFFFF"/>
                </a:solidFill>
              </a:rPr>
              <a:t> </a:t>
            </a: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BOEING PROPRIETARY</a:t>
            </a:r>
          </a:p>
        </p:txBody>
      </p:sp>
      <p:sp>
        <p:nvSpPr>
          <p:cNvPr id="10" name="Rectangle 5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FFFFFF"/>
                </a:solidFill>
              </a:rPr>
              <a:t>Filename.ppt</a:t>
            </a:r>
            <a:r>
              <a:rPr lang="en-US" altLang="en-US" sz="600">
                <a:solidFill>
                  <a:srgbClr val="FFFFFF"/>
                </a:solidFill>
              </a:rPr>
              <a:t> </a:t>
            </a:r>
            <a:r>
              <a:rPr lang="en-US" altLang="en-US" sz="750">
                <a:solidFill>
                  <a:srgbClr val="FFFFFF"/>
                </a:solidFill>
              </a:rPr>
              <a:t>| </a:t>
            </a:r>
            <a:fld id="{56AEB0BF-4989-46E8-B6FE-FF595F85B5CB}" type="slidenum">
              <a:rPr lang="en-US" altLang="en-US" sz="75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 sz="7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4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3"/>
          <p:cNvSpPr>
            <a:spLocks noChangeShapeType="1"/>
          </p:cNvSpPr>
          <p:nvPr/>
        </p:nvSpPr>
        <p:spPr bwMode="auto">
          <a:xfrm>
            <a:off x="269847" y="731290"/>
            <a:ext cx="861377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27" name="Rectangle 6"/>
          <p:cNvSpPr>
            <a:spLocks noChangeArrowheads="1"/>
          </p:cNvSpPr>
          <p:nvPr/>
        </p:nvSpPr>
        <p:spPr bwMode="auto">
          <a:xfrm>
            <a:off x="390525" y="6692902"/>
            <a:ext cx="2674938" cy="830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6857" tIns="6857" rIns="6857" bIns="6857">
            <a:spAutoFit/>
          </a:bodyPr>
          <a:lstStyle/>
          <a:p>
            <a:pPr defTabSz="61553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50" dirty="0">
                <a:solidFill>
                  <a:srgbClr val="000000"/>
                </a:solidFill>
              </a:rPr>
              <a:t>Copyright © 2013 Boeing. All rights reserved.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1932" y="236544"/>
            <a:ext cx="8120455" cy="45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4813" y="1335094"/>
            <a:ext cx="5676900" cy="141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Rectangle 7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1276" y="6670675"/>
            <a:ext cx="2501900" cy="2174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8206" tIns="8206" rIns="8206" bIns="8206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5000"/>
              </a:spcBef>
              <a:buClr>
                <a:srgbClr val="0038A8"/>
              </a:buClr>
              <a:defRPr sz="525">
                <a:solidFill>
                  <a:srgbClr val="000000"/>
                </a:solidFill>
              </a:defRPr>
            </a:lvl1pPr>
          </a:lstStyle>
          <a:p>
            <a:fld id="{477C012A-24E0-49CB-978A-F7FA3EAF19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2"/>
          <p:cNvSpPr>
            <a:spLocks noGrp="1" noChangeArrowheads="1"/>
          </p:cNvSpPr>
          <p:nvPr>
            <p:ph type="ftr" sz="quarter" idx="3"/>
          </p:nvPr>
        </p:nvSpPr>
        <p:spPr>
          <a:xfrm>
            <a:off x="2917825" y="6499225"/>
            <a:ext cx="3200400" cy="374650"/>
          </a:xfrm>
          <a:prstGeom prst="rect">
            <a:avLst/>
          </a:prstGeom>
        </p:spPr>
        <p:txBody>
          <a:bodyPr/>
          <a:lstStyle>
            <a:lvl1pPr algn="ctr">
              <a:defRPr sz="600" dirty="0" smtClean="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5" y="6145965"/>
            <a:ext cx="1967111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6666" r="6667" b="6666"/>
          <a:stretch/>
        </p:blipFill>
        <p:spPr>
          <a:xfrm>
            <a:off x="126972" y="44459"/>
            <a:ext cx="640080" cy="64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760"/>
          <a:stretch/>
        </p:blipFill>
        <p:spPr>
          <a:xfrm>
            <a:off x="7241334" y="6145965"/>
            <a:ext cx="165184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5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iming>
    <p:tnLst>
      <p:par>
        <p:cTn id="1" dur="indefinite" restart="never" nodeType="tmRoot"/>
      </p:par>
    </p:tnLst>
  </p:timing>
  <p:txStyles>
    <p:titleStyle>
      <a:lvl1pPr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2pPr>
      <a:lvl3pPr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3pPr>
      <a:lvl4pPr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4pPr>
      <a:lvl5pPr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5pPr>
      <a:lvl6pPr marL="342892"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6pPr>
      <a:lvl7pPr marL="685783"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7pPr>
      <a:lvl8pPr marL="1028675"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8pPr>
      <a:lvl9pPr marL="1371566" algn="l" defTabSz="76555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="1">
          <a:solidFill>
            <a:schemeClr val="hlink"/>
          </a:solidFill>
          <a:latin typeface="Arial" charset="0"/>
        </a:defRPr>
      </a:lvl9pPr>
    </p:titleStyle>
    <p:bodyStyle>
      <a:lvl1pPr marL="169065" indent="-169065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650" b="1">
          <a:solidFill>
            <a:schemeClr val="tx1"/>
          </a:solidFill>
          <a:latin typeface="+mn-lt"/>
          <a:ea typeface="+mn-ea"/>
          <a:cs typeface="+mn-cs"/>
        </a:defRPr>
      </a:lvl1pPr>
      <a:lvl2pPr marL="466713" indent="-211926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1500">
          <a:solidFill>
            <a:schemeClr val="tx1"/>
          </a:solidFill>
          <a:latin typeface="+mn-lt"/>
        </a:defRPr>
      </a:lvl2pPr>
      <a:lvl3pPr marL="725073" indent="-172637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933427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1141781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484673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827564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170456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513348" indent="-122632" algn="l" defTabSz="615539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6870700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3A75C4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50" smtClean="0">
              <a:solidFill>
                <a:srgbClr val="000000"/>
              </a:solidFill>
            </a:endParaRPr>
          </a:p>
        </p:txBody>
      </p:sp>
      <p:pic>
        <p:nvPicPr>
          <p:cNvPr id="2051" name="Picture 3" descr="Boeing_white_largePP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9389" y="2968625"/>
            <a:ext cx="36925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90525" y="6519864"/>
            <a:ext cx="2674938" cy="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6858" tIns="6858" rIns="6858" bIns="6858">
            <a:spAutoFit/>
          </a:bodyPr>
          <a:lstStyle>
            <a:lvl1pPr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450" smtClean="0">
                <a:solidFill>
                  <a:srgbClr val="FFFFFF"/>
                </a:solidFill>
                <a:latin typeface="Arial" panose="020B0604020202020204" pitchFamily="34" charset="0"/>
              </a:rPr>
              <a:t>Copyright © 2009 Boeing. All rights reserved.</a:t>
            </a:r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7151" y="6472238"/>
            <a:ext cx="23288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t" anchorCtr="0" compatLnSpc="1">
            <a:prstTxWarp prst="textNoShape">
              <a:avLst/>
            </a:prstTxWarp>
          </a:bodyPr>
          <a:lstStyle>
            <a:lvl1pPr algn="r">
              <a:defRPr sz="4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Filename.ppt </a:t>
            </a:r>
            <a:r>
              <a:rPr lang="en-US" altLang="en-US" sz="750">
                <a:solidFill>
                  <a:srgbClr val="FFFFFF"/>
                </a:solidFill>
              </a:rPr>
              <a:t>| </a:t>
            </a:r>
            <a:fld id="{8DA3A01D-0236-4C6E-ACE5-E2B1F382E77F}" type="slidenum">
              <a:rPr lang="en-US" altLang="en-US" sz="75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7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2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5"/>
          <p:cNvSpPr>
            <a:spLocks noChangeArrowheads="1"/>
          </p:cNvSpPr>
          <p:nvPr/>
        </p:nvSpPr>
        <p:spPr bwMode="auto">
          <a:xfrm>
            <a:off x="0" y="0"/>
            <a:ext cx="9144000" cy="1462088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3A75C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50" smtClean="0">
              <a:solidFill>
                <a:srgbClr val="000000"/>
              </a:solidFill>
            </a:endParaRPr>
          </a:p>
        </p:txBody>
      </p:sp>
      <p:sp>
        <p:nvSpPr>
          <p:cNvPr id="1027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447675" y="826477"/>
            <a:ext cx="834548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1692277"/>
            <a:ext cx="8345488" cy="141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61"/>
          <p:cNvSpPr>
            <a:spLocks noChangeArrowheads="1"/>
          </p:cNvSpPr>
          <p:nvPr/>
        </p:nvSpPr>
        <p:spPr bwMode="auto">
          <a:xfrm>
            <a:off x="0" y="1311277"/>
            <a:ext cx="9144000" cy="28416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36042" tIns="0" rIns="0" bIns="0" anchor="ctr"/>
          <a:lstStyle>
            <a:lvl1pPr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smtClean="0">
                <a:solidFill>
                  <a:srgbClr val="FFFFFF"/>
                </a:solidFill>
                <a:latin typeface="Arial" panose="020B0604020202020204" pitchFamily="34" charset="0"/>
              </a:rPr>
              <a:t>Commercial Airplanes | Flight Sciences</a:t>
            </a:r>
          </a:p>
        </p:txBody>
      </p:sp>
      <p:sp>
        <p:nvSpPr>
          <p:cNvPr id="1030" name="Rectangle 74"/>
          <p:cNvSpPr>
            <a:spLocks noChangeArrowheads="1"/>
          </p:cNvSpPr>
          <p:nvPr/>
        </p:nvSpPr>
        <p:spPr bwMode="auto">
          <a:xfrm>
            <a:off x="447675" y="6686001"/>
            <a:ext cx="2065338" cy="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6858" tIns="6858" rIns="6858" bIns="6858" anchor="b">
            <a:spAutoFit/>
          </a:bodyPr>
          <a:lstStyle>
            <a:lvl1pPr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820738"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450" smtClean="0">
                <a:solidFill>
                  <a:srgbClr val="000000"/>
                </a:solidFill>
                <a:latin typeface="Arial" panose="020B0604020202020204" pitchFamily="34" charset="0"/>
              </a:rPr>
              <a:t>Copyright © 2009 Boeing. All rights reserved.</a:t>
            </a:r>
          </a:p>
        </p:txBody>
      </p:sp>
      <p:sp>
        <p:nvSpPr>
          <p:cNvPr id="1099" name="Rectangle 7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2"/>
            <a:ext cx="3200400" cy="677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To delete or revise this footer, go to View&gt;Header and Footer and make desired changes. To delete the proprietary designation, go to View&gt;Master&gt;Slide Master and delete the text.BOEING PROPRIETARY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BOEING PROPRIETARY</a:t>
            </a:r>
          </a:p>
        </p:txBody>
      </p:sp>
      <p:sp>
        <p:nvSpPr>
          <p:cNvPr id="1100" name="Rectangle 7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4038" y="6532563"/>
            <a:ext cx="1782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>
              <a:defRPr sz="450"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Filename.ppt</a:t>
            </a:r>
            <a:r>
              <a:rPr lang="en-US" altLang="en-US" sz="600">
                <a:solidFill>
                  <a:srgbClr val="000000"/>
                </a:solidFill>
              </a:rPr>
              <a:t> </a:t>
            </a:r>
            <a:r>
              <a:rPr lang="en-US" altLang="en-US" sz="750">
                <a:solidFill>
                  <a:srgbClr val="000000"/>
                </a:solidFill>
              </a:rPr>
              <a:t>| </a:t>
            </a:r>
            <a:fld id="{ACAAD297-3FD8-4648-ABF3-F69B642C8308}" type="slidenum">
              <a:rPr lang="en-US" altLang="en-US" sz="75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7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3429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6858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0287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3716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127397" indent="-127397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1650" b="1">
          <a:solidFill>
            <a:schemeClr val="tx1"/>
          </a:solidFill>
          <a:latin typeface="+mn-lt"/>
          <a:ea typeface="+mn-ea"/>
          <a:cs typeface="+mn-cs"/>
        </a:defRPr>
      </a:lvl1pPr>
      <a:lvl2pPr marL="282179" indent="-153591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</a:defRPr>
      </a:lvl2pPr>
      <a:lvl3pPr marL="470297" indent="-139304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3pPr>
      <a:lvl4pPr marL="594122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4pPr>
      <a:lvl5pPr marL="717947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–"/>
        <a:defRPr sz="1200">
          <a:solidFill>
            <a:schemeClr val="tx1"/>
          </a:solidFill>
          <a:latin typeface="+mn-lt"/>
        </a:defRPr>
      </a:lvl5pPr>
      <a:lvl6pPr marL="1060847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1403747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1746647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2089547" indent="-122635" algn="l" defTabSz="615554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204"/>
          <p:cNvSpPr>
            <a:spLocks noChangeArrowheads="1"/>
          </p:cNvSpPr>
          <p:nvPr/>
        </p:nvSpPr>
        <p:spPr bwMode="auto">
          <a:xfrm>
            <a:off x="8824336" y="1002155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07" name="Rectangle 1205"/>
          <p:cNvSpPr>
            <a:spLocks noChangeArrowheads="1"/>
          </p:cNvSpPr>
          <p:nvPr/>
        </p:nvSpPr>
        <p:spPr bwMode="auto">
          <a:xfrm>
            <a:off x="8976736" y="1002155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53" name="Text Box 29"/>
          <p:cNvSpPr txBox="1">
            <a:spLocks noChangeArrowheads="1"/>
          </p:cNvSpPr>
          <p:nvPr/>
        </p:nvSpPr>
        <p:spPr bwMode="auto">
          <a:xfrm>
            <a:off x="3367088" y="2"/>
            <a:ext cx="240982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750" dirty="0">
                <a:solidFill>
                  <a:srgbClr val="000000"/>
                </a:solidFill>
              </a:rPr>
              <a:t>Boeing Proprietary</a:t>
            </a:r>
          </a:p>
        </p:txBody>
      </p:sp>
      <p:sp>
        <p:nvSpPr>
          <p:cNvPr id="2023" name="Rectangle 999"/>
          <p:cNvSpPr>
            <a:spLocks noChangeArrowheads="1"/>
          </p:cNvSpPr>
          <p:nvPr/>
        </p:nvSpPr>
        <p:spPr bwMode="auto">
          <a:xfrm>
            <a:off x="7985760" y="118332"/>
            <a:ext cx="937260" cy="224568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i="1" dirty="0" smtClean="0">
                <a:solidFill>
                  <a:srgbClr val="3333CC"/>
                </a:solidFill>
              </a:rPr>
              <a:t>EIS 2025</a:t>
            </a:r>
            <a:endParaRPr lang="en-US" sz="1050" b="1" i="1" dirty="0">
              <a:solidFill>
                <a:srgbClr val="3333CC"/>
              </a:solidFill>
            </a:endParaRPr>
          </a:p>
        </p:txBody>
      </p:sp>
      <p:sp>
        <p:nvSpPr>
          <p:cNvPr id="154792" name="Rectangle 1192"/>
          <p:cNvSpPr>
            <a:spLocks noChangeArrowheads="1"/>
          </p:cNvSpPr>
          <p:nvPr/>
        </p:nvSpPr>
        <p:spPr bwMode="auto">
          <a:xfrm>
            <a:off x="18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4793" name="Rectangle 1193"/>
          <p:cNvSpPr>
            <a:spLocks noChangeArrowheads="1"/>
          </p:cNvSpPr>
          <p:nvPr/>
        </p:nvSpPr>
        <p:spPr bwMode="auto">
          <a:xfrm>
            <a:off x="1542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4794" name="Rectangle 1194"/>
          <p:cNvSpPr>
            <a:spLocks noChangeArrowheads="1"/>
          </p:cNvSpPr>
          <p:nvPr/>
        </p:nvSpPr>
        <p:spPr bwMode="auto">
          <a:xfrm>
            <a:off x="3066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4795" name="Rectangle 1195"/>
          <p:cNvSpPr>
            <a:spLocks noChangeArrowheads="1"/>
          </p:cNvSpPr>
          <p:nvPr/>
        </p:nvSpPr>
        <p:spPr bwMode="auto">
          <a:xfrm>
            <a:off x="4590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4796" name="Rectangle 1196"/>
          <p:cNvSpPr>
            <a:spLocks noChangeArrowheads="1"/>
          </p:cNvSpPr>
          <p:nvPr/>
        </p:nvSpPr>
        <p:spPr bwMode="auto">
          <a:xfrm>
            <a:off x="6114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4797" name="Rectangle 1197"/>
          <p:cNvSpPr>
            <a:spLocks noChangeArrowheads="1"/>
          </p:cNvSpPr>
          <p:nvPr/>
        </p:nvSpPr>
        <p:spPr bwMode="auto">
          <a:xfrm>
            <a:off x="7638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4798" name="Rectangle 1198"/>
          <p:cNvSpPr>
            <a:spLocks noChangeArrowheads="1"/>
          </p:cNvSpPr>
          <p:nvPr/>
        </p:nvSpPr>
        <p:spPr bwMode="auto">
          <a:xfrm>
            <a:off x="9162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4799" name="Rectangle 1199"/>
          <p:cNvSpPr>
            <a:spLocks noChangeArrowheads="1"/>
          </p:cNvSpPr>
          <p:nvPr/>
        </p:nvSpPr>
        <p:spPr bwMode="auto">
          <a:xfrm>
            <a:off x="10686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4802" name="Rectangle 1202"/>
          <p:cNvSpPr>
            <a:spLocks noChangeArrowheads="1"/>
          </p:cNvSpPr>
          <p:nvPr/>
        </p:nvSpPr>
        <p:spPr bwMode="auto">
          <a:xfrm>
            <a:off x="12210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54803" name="Rectangle 1203"/>
          <p:cNvSpPr>
            <a:spLocks noChangeArrowheads="1"/>
          </p:cNvSpPr>
          <p:nvPr/>
        </p:nvSpPr>
        <p:spPr bwMode="auto">
          <a:xfrm>
            <a:off x="13734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4804" name="Rectangle 1204"/>
          <p:cNvSpPr>
            <a:spLocks noChangeArrowheads="1"/>
          </p:cNvSpPr>
          <p:nvPr/>
        </p:nvSpPr>
        <p:spPr bwMode="auto">
          <a:xfrm>
            <a:off x="15258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54805" name="Rectangle 1205"/>
          <p:cNvSpPr>
            <a:spLocks noChangeArrowheads="1"/>
          </p:cNvSpPr>
          <p:nvPr/>
        </p:nvSpPr>
        <p:spPr bwMode="auto">
          <a:xfrm>
            <a:off x="16782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45" name="Line 221"/>
          <p:cNvSpPr>
            <a:spLocks noChangeShapeType="1"/>
          </p:cNvSpPr>
          <p:nvPr/>
        </p:nvSpPr>
        <p:spPr bwMode="auto">
          <a:xfrm>
            <a:off x="918549" y="1192530"/>
            <a:ext cx="0" cy="534035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47" name="Line 223"/>
          <p:cNvSpPr>
            <a:spLocks noChangeShapeType="1"/>
          </p:cNvSpPr>
          <p:nvPr/>
        </p:nvSpPr>
        <p:spPr bwMode="auto">
          <a:xfrm>
            <a:off x="1223349" y="1192530"/>
            <a:ext cx="0" cy="5364163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612161" y="1192530"/>
            <a:ext cx="0" cy="5368925"/>
          </a:xfrm>
          <a:prstGeom prst="line">
            <a:avLst/>
          </a:prstGeom>
          <a:noFill/>
          <a:ln w="127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74" name="Line 250"/>
          <p:cNvSpPr>
            <a:spLocks noChangeShapeType="1"/>
          </p:cNvSpPr>
          <p:nvPr/>
        </p:nvSpPr>
        <p:spPr bwMode="auto">
          <a:xfrm>
            <a:off x="6699241" y="1203546"/>
            <a:ext cx="0" cy="5373688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7" name="Line 243"/>
          <p:cNvSpPr>
            <a:spLocks noChangeShapeType="1"/>
          </p:cNvSpPr>
          <p:nvPr/>
        </p:nvSpPr>
        <p:spPr bwMode="auto">
          <a:xfrm flipH="1">
            <a:off x="4570890" y="1207220"/>
            <a:ext cx="0" cy="534987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8" name="Line 244"/>
          <p:cNvSpPr>
            <a:spLocks noChangeShapeType="1"/>
          </p:cNvSpPr>
          <p:nvPr/>
        </p:nvSpPr>
        <p:spPr bwMode="auto">
          <a:xfrm>
            <a:off x="3657579" y="1199874"/>
            <a:ext cx="0" cy="5372100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9" name="Line 245"/>
          <p:cNvSpPr>
            <a:spLocks noChangeShapeType="1"/>
          </p:cNvSpPr>
          <p:nvPr/>
        </p:nvSpPr>
        <p:spPr bwMode="auto">
          <a:xfrm>
            <a:off x="4876187" y="1207218"/>
            <a:ext cx="0" cy="5354638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70" name="Line 246"/>
          <p:cNvSpPr>
            <a:spLocks noChangeShapeType="1"/>
          </p:cNvSpPr>
          <p:nvPr/>
        </p:nvSpPr>
        <p:spPr bwMode="auto">
          <a:xfrm>
            <a:off x="3963372" y="1203547"/>
            <a:ext cx="0" cy="534352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5184162" y="1207220"/>
            <a:ext cx="0" cy="5368925"/>
          </a:xfrm>
          <a:prstGeom prst="line">
            <a:avLst/>
          </a:prstGeom>
          <a:noFill/>
          <a:ln w="127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46" name="Line 222"/>
          <p:cNvSpPr>
            <a:spLocks noChangeShapeType="1"/>
          </p:cNvSpPr>
          <p:nvPr/>
        </p:nvSpPr>
        <p:spPr bwMode="auto">
          <a:xfrm>
            <a:off x="1518" y="1199873"/>
            <a:ext cx="0" cy="5394960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48" name="Line 224"/>
          <p:cNvSpPr>
            <a:spLocks noChangeShapeType="1"/>
          </p:cNvSpPr>
          <p:nvPr/>
        </p:nvSpPr>
        <p:spPr bwMode="auto">
          <a:xfrm>
            <a:off x="309447" y="1207219"/>
            <a:ext cx="0" cy="524827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3" name="Line 239"/>
          <p:cNvSpPr>
            <a:spLocks noChangeShapeType="1"/>
          </p:cNvSpPr>
          <p:nvPr/>
        </p:nvSpPr>
        <p:spPr bwMode="auto">
          <a:xfrm>
            <a:off x="1830869" y="1203546"/>
            <a:ext cx="0" cy="5394960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5" name="Line 241"/>
          <p:cNvSpPr>
            <a:spLocks noChangeShapeType="1"/>
          </p:cNvSpPr>
          <p:nvPr/>
        </p:nvSpPr>
        <p:spPr bwMode="auto">
          <a:xfrm>
            <a:off x="2139336" y="1203546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6" name="Line 242"/>
          <p:cNvSpPr>
            <a:spLocks noChangeShapeType="1"/>
          </p:cNvSpPr>
          <p:nvPr/>
        </p:nvSpPr>
        <p:spPr bwMode="auto">
          <a:xfrm>
            <a:off x="3051655" y="1203548"/>
            <a:ext cx="0" cy="5368925"/>
          </a:xfrm>
          <a:prstGeom prst="line">
            <a:avLst/>
          </a:prstGeom>
          <a:noFill/>
          <a:ln w="127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72" name="Line 248"/>
          <p:cNvSpPr>
            <a:spLocks noChangeShapeType="1"/>
          </p:cNvSpPr>
          <p:nvPr/>
        </p:nvSpPr>
        <p:spPr bwMode="auto">
          <a:xfrm>
            <a:off x="6396028" y="1203546"/>
            <a:ext cx="0" cy="53594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73" name="Line 249"/>
          <p:cNvSpPr>
            <a:spLocks noChangeShapeType="1"/>
          </p:cNvSpPr>
          <p:nvPr/>
        </p:nvSpPr>
        <p:spPr bwMode="auto">
          <a:xfrm>
            <a:off x="5477893" y="1199876"/>
            <a:ext cx="0" cy="5362575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75" name="Line 251"/>
          <p:cNvSpPr>
            <a:spLocks noChangeShapeType="1"/>
          </p:cNvSpPr>
          <p:nvPr/>
        </p:nvSpPr>
        <p:spPr bwMode="auto">
          <a:xfrm>
            <a:off x="5782739" y="1203547"/>
            <a:ext cx="0" cy="536257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2" name="Line 238"/>
          <p:cNvSpPr>
            <a:spLocks noChangeShapeType="1"/>
          </p:cNvSpPr>
          <p:nvPr/>
        </p:nvSpPr>
        <p:spPr bwMode="auto">
          <a:xfrm>
            <a:off x="2745764" y="1199876"/>
            <a:ext cx="0" cy="538797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622" name="Line 598"/>
          <p:cNvSpPr>
            <a:spLocks noChangeShapeType="1"/>
          </p:cNvSpPr>
          <p:nvPr/>
        </p:nvSpPr>
        <p:spPr bwMode="auto">
          <a:xfrm>
            <a:off x="1526561" y="1192530"/>
            <a:ext cx="0" cy="53340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623" name="Line 599"/>
          <p:cNvSpPr>
            <a:spLocks noChangeShapeType="1"/>
          </p:cNvSpPr>
          <p:nvPr/>
        </p:nvSpPr>
        <p:spPr bwMode="auto">
          <a:xfrm>
            <a:off x="7005628" y="1203546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4841" name="Line 1241"/>
          <p:cNvSpPr>
            <a:spLocks noChangeShapeType="1"/>
          </p:cNvSpPr>
          <p:nvPr/>
        </p:nvSpPr>
        <p:spPr bwMode="auto">
          <a:xfrm>
            <a:off x="2447811" y="1199874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4842" name="Line 1242"/>
          <p:cNvSpPr>
            <a:spLocks noChangeShapeType="1"/>
          </p:cNvSpPr>
          <p:nvPr/>
        </p:nvSpPr>
        <p:spPr bwMode="auto">
          <a:xfrm>
            <a:off x="3354867" y="1199876"/>
            <a:ext cx="0" cy="534352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4843" name="Line 1243"/>
          <p:cNvSpPr>
            <a:spLocks noChangeShapeType="1"/>
          </p:cNvSpPr>
          <p:nvPr/>
        </p:nvSpPr>
        <p:spPr bwMode="auto">
          <a:xfrm>
            <a:off x="4268175" y="1207220"/>
            <a:ext cx="0" cy="5381625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4844" name="Line 1244"/>
          <p:cNvSpPr>
            <a:spLocks noChangeShapeType="1"/>
          </p:cNvSpPr>
          <p:nvPr/>
        </p:nvSpPr>
        <p:spPr bwMode="auto">
          <a:xfrm>
            <a:off x="6091228" y="1203546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6" name="Line 249"/>
          <p:cNvSpPr>
            <a:spLocks noChangeShapeType="1"/>
          </p:cNvSpPr>
          <p:nvPr/>
        </p:nvSpPr>
        <p:spPr bwMode="auto">
          <a:xfrm>
            <a:off x="7304165" y="1207218"/>
            <a:ext cx="0" cy="5362575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5" name="Line 599"/>
          <p:cNvSpPr>
            <a:spLocks noChangeShapeType="1"/>
          </p:cNvSpPr>
          <p:nvPr/>
        </p:nvSpPr>
        <p:spPr bwMode="auto">
          <a:xfrm>
            <a:off x="7611546" y="1207218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7" name="Line 250"/>
          <p:cNvSpPr>
            <a:spLocks noChangeShapeType="1"/>
          </p:cNvSpPr>
          <p:nvPr/>
        </p:nvSpPr>
        <p:spPr bwMode="auto">
          <a:xfrm>
            <a:off x="8522865" y="1207494"/>
            <a:ext cx="0" cy="5373688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8" name="Line 248"/>
          <p:cNvSpPr>
            <a:spLocks noChangeShapeType="1"/>
          </p:cNvSpPr>
          <p:nvPr/>
        </p:nvSpPr>
        <p:spPr bwMode="auto">
          <a:xfrm>
            <a:off x="8219652" y="1207494"/>
            <a:ext cx="0" cy="53594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9" name="Line 1244"/>
          <p:cNvSpPr>
            <a:spLocks noChangeShapeType="1"/>
          </p:cNvSpPr>
          <p:nvPr/>
        </p:nvSpPr>
        <p:spPr bwMode="auto">
          <a:xfrm>
            <a:off x="7914852" y="1207494"/>
            <a:ext cx="0" cy="5372100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77" name="Rectangle 953"/>
          <p:cNvSpPr>
            <a:spLocks noChangeArrowheads="1"/>
          </p:cNvSpPr>
          <p:nvPr/>
        </p:nvSpPr>
        <p:spPr bwMode="auto">
          <a:xfrm>
            <a:off x="73253" y="4878917"/>
            <a:ext cx="1728040" cy="1697764"/>
          </a:xfrm>
          <a:prstGeom prst="rect">
            <a:avLst/>
          </a:prstGeom>
          <a:solidFill>
            <a:srgbClr val="FFFFCC"/>
          </a:solidFill>
          <a:ln w="15875">
            <a:solidFill>
              <a:srgbClr val="FFCC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78" name="Rectangle 954"/>
          <p:cNvSpPr>
            <a:spLocks noChangeArrowheads="1"/>
          </p:cNvSpPr>
          <p:nvPr/>
        </p:nvSpPr>
        <p:spPr bwMode="auto">
          <a:xfrm>
            <a:off x="801153" y="5621585"/>
            <a:ext cx="203200" cy="92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79" name="Rectangle 955"/>
          <p:cNvSpPr>
            <a:spLocks noChangeArrowheads="1"/>
          </p:cNvSpPr>
          <p:nvPr/>
        </p:nvSpPr>
        <p:spPr bwMode="auto">
          <a:xfrm>
            <a:off x="536064" y="5621585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0" name="Rectangle 956"/>
          <p:cNvSpPr>
            <a:spLocks noChangeArrowheads="1"/>
          </p:cNvSpPr>
          <p:nvPr/>
        </p:nvSpPr>
        <p:spPr bwMode="auto">
          <a:xfrm>
            <a:off x="801153" y="5929026"/>
            <a:ext cx="203200" cy="920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1" name="Rectangle 957"/>
          <p:cNvSpPr>
            <a:spLocks noChangeArrowheads="1"/>
          </p:cNvSpPr>
          <p:nvPr/>
        </p:nvSpPr>
        <p:spPr bwMode="auto">
          <a:xfrm>
            <a:off x="536064" y="5929026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2" name="Rectangle 958"/>
          <p:cNvSpPr>
            <a:spLocks noChangeArrowheads="1"/>
          </p:cNvSpPr>
          <p:nvPr/>
        </p:nvSpPr>
        <p:spPr bwMode="auto">
          <a:xfrm>
            <a:off x="801153" y="6100476"/>
            <a:ext cx="203200" cy="92075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3" name="Rectangle 959"/>
          <p:cNvSpPr>
            <a:spLocks noChangeArrowheads="1"/>
          </p:cNvSpPr>
          <p:nvPr/>
        </p:nvSpPr>
        <p:spPr bwMode="auto">
          <a:xfrm>
            <a:off x="536064" y="6100476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5" name="Rectangle 961"/>
          <p:cNvSpPr>
            <a:spLocks noChangeArrowheads="1"/>
          </p:cNvSpPr>
          <p:nvPr/>
        </p:nvSpPr>
        <p:spPr bwMode="auto">
          <a:xfrm>
            <a:off x="536064" y="6262401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6" name="Rectangle 962"/>
          <p:cNvSpPr>
            <a:spLocks noChangeArrowheads="1"/>
          </p:cNvSpPr>
          <p:nvPr/>
        </p:nvSpPr>
        <p:spPr bwMode="auto">
          <a:xfrm>
            <a:off x="801153" y="6427501"/>
            <a:ext cx="203200" cy="920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7" name="Rectangle 963"/>
          <p:cNvSpPr>
            <a:spLocks noChangeArrowheads="1"/>
          </p:cNvSpPr>
          <p:nvPr/>
        </p:nvSpPr>
        <p:spPr bwMode="auto">
          <a:xfrm>
            <a:off x="536064" y="6427501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90" name="Text Box 966"/>
          <p:cNvSpPr txBox="1">
            <a:spLocks noChangeArrowheads="1"/>
          </p:cNvSpPr>
          <p:nvPr/>
        </p:nvSpPr>
        <p:spPr bwMode="auto">
          <a:xfrm rot="16200000">
            <a:off x="170938" y="5125344"/>
            <a:ext cx="887412" cy="294311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>
                <a:solidFill>
                  <a:srgbClr val="000000"/>
                </a:solidFill>
              </a:rPr>
              <a:t>Begin model </a:t>
            </a:r>
            <a:endParaRPr lang="en-US" sz="525" i="1" dirty="0" smtClean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 smtClean="0">
                <a:solidFill>
                  <a:srgbClr val="000000"/>
                </a:solidFill>
              </a:rPr>
              <a:t>        design </a:t>
            </a:r>
            <a:r>
              <a:rPr lang="en-US" sz="525" i="1" dirty="0">
                <a:solidFill>
                  <a:srgbClr val="000000"/>
                </a:solidFill>
              </a:rPr>
              <a:t>/ fab</a:t>
            </a:r>
          </a:p>
        </p:txBody>
      </p:sp>
      <p:sp>
        <p:nvSpPr>
          <p:cNvPr id="1991" name="Line 967"/>
          <p:cNvSpPr>
            <a:spLocks noChangeShapeType="1"/>
          </p:cNvSpPr>
          <p:nvPr/>
        </p:nvSpPr>
        <p:spPr bwMode="auto">
          <a:xfrm>
            <a:off x="536038" y="5513101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92" name="Text Box 968"/>
          <p:cNvSpPr txBox="1">
            <a:spLocks noChangeArrowheads="1"/>
          </p:cNvSpPr>
          <p:nvPr/>
        </p:nvSpPr>
        <p:spPr bwMode="auto">
          <a:xfrm rot="16200000">
            <a:off x="478151" y="5184042"/>
            <a:ext cx="647700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>
                <a:solidFill>
                  <a:srgbClr val="000000"/>
                </a:solidFill>
              </a:rPr>
              <a:t>Begin test</a:t>
            </a:r>
          </a:p>
        </p:txBody>
      </p:sp>
      <p:sp>
        <p:nvSpPr>
          <p:cNvPr id="1993" name="Text Box 969"/>
          <p:cNvSpPr txBox="1">
            <a:spLocks noChangeArrowheads="1"/>
          </p:cNvSpPr>
          <p:nvPr/>
        </p:nvSpPr>
        <p:spPr bwMode="auto">
          <a:xfrm rot="16200000">
            <a:off x="725747" y="5229687"/>
            <a:ext cx="555625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>
                <a:solidFill>
                  <a:srgbClr val="000000"/>
                </a:solidFill>
              </a:rPr>
              <a:t>End test</a:t>
            </a:r>
          </a:p>
        </p:txBody>
      </p:sp>
      <p:sp>
        <p:nvSpPr>
          <p:cNvPr id="1994" name="Text Box 970"/>
          <p:cNvSpPr txBox="1">
            <a:spLocks noChangeArrowheads="1"/>
          </p:cNvSpPr>
          <p:nvPr/>
        </p:nvSpPr>
        <p:spPr bwMode="auto">
          <a:xfrm>
            <a:off x="942441" y="5565486"/>
            <a:ext cx="663575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b="1" dirty="0">
                <a:solidFill>
                  <a:srgbClr val="000000"/>
                </a:solidFill>
              </a:rPr>
              <a:t>High speed</a:t>
            </a:r>
          </a:p>
        </p:txBody>
      </p:sp>
      <p:sp>
        <p:nvSpPr>
          <p:cNvPr id="1995" name="Text Box 971"/>
          <p:cNvSpPr txBox="1">
            <a:spLocks noChangeArrowheads="1"/>
          </p:cNvSpPr>
          <p:nvPr/>
        </p:nvSpPr>
        <p:spPr bwMode="auto">
          <a:xfrm>
            <a:off x="948790" y="5865524"/>
            <a:ext cx="661988" cy="184666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600" b="1" dirty="0">
                <a:solidFill>
                  <a:srgbClr val="000000"/>
                </a:solidFill>
              </a:rPr>
              <a:t>Low speed</a:t>
            </a:r>
          </a:p>
        </p:txBody>
      </p:sp>
      <p:sp>
        <p:nvSpPr>
          <p:cNvPr id="1996" name="Text Box 972"/>
          <p:cNvSpPr txBox="1">
            <a:spLocks noChangeArrowheads="1"/>
          </p:cNvSpPr>
          <p:nvPr/>
        </p:nvSpPr>
        <p:spPr bwMode="auto">
          <a:xfrm>
            <a:off x="945616" y="6041737"/>
            <a:ext cx="892175" cy="184666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600" b="1" dirty="0">
                <a:solidFill>
                  <a:srgbClr val="000000"/>
                </a:solidFill>
              </a:rPr>
              <a:t>PAI / </a:t>
            </a:r>
            <a:r>
              <a:rPr lang="en-US" sz="525" b="1" dirty="0">
                <a:solidFill>
                  <a:srgbClr val="000000"/>
                </a:solidFill>
              </a:rPr>
              <a:t>Prop</a:t>
            </a:r>
            <a:r>
              <a:rPr lang="en-US" sz="600" b="1" dirty="0">
                <a:solidFill>
                  <a:srgbClr val="000000"/>
                </a:solidFill>
              </a:rPr>
              <a:t> Aero</a:t>
            </a:r>
          </a:p>
        </p:txBody>
      </p:sp>
      <p:sp>
        <p:nvSpPr>
          <p:cNvPr id="1998" name="Text Box 974"/>
          <p:cNvSpPr txBox="1">
            <a:spLocks noChangeArrowheads="1"/>
          </p:cNvSpPr>
          <p:nvPr/>
        </p:nvSpPr>
        <p:spPr bwMode="auto">
          <a:xfrm>
            <a:off x="945616" y="6365587"/>
            <a:ext cx="892175" cy="184666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600" b="1" dirty="0">
                <a:solidFill>
                  <a:srgbClr val="000000"/>
                </a:solidFill>
              </a:rPr>
              <a:t>Noise</a:t>
            </a:r>
          </a:p>
        </p:txBody>
      </p:sp>
      <p:sp>
        <p:nvSpPr>
          <p:cNvPr id="2000" name="Line 976"/>
          <p:cNvSpPr>
            <a:spLocks noChangeShapeType="1"/>
          </p:cNvSpPr>
          <p:nvPr/>
        </p:nvSpPr>
        <p:spPr bwMode="auto">
          <a:xfrm>
            <a:off x="802740" y="5509926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001" name="Line 977"/>
          <p:cNvSpPr>
            <a:spLocks noChangeShapeType="1"/>
          </p:cNvSpPr>
          <p:nvPr/>
        </p:nvSpPr>
        <p:spPr bwMode="auto">
          <a:xfrm>
            <a:off x="996733" y="5509926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5116" name="Rectangle 1516"/>
          <p:cNvSpPr>
            <a:spLocks noChangeArrowheads="1"/>
          </p:cNvSpPr>
          <p:nvPr/>
        </p:nvSpPr>
        <p:spPr bwMode="auto">
          <a:xfrm>
            <a:off x="801153" y="5769651"/>
            <a:ext cx="203200" cy="920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5117" name="Rectangle 1517"/>
          <p:cNvSpPr>
            <a:spLocks noChangeArrowheads="1"/>
          </p:cNvSpPr>
          <p:nvPr/>
        </p:nvSpPr>
        <p:spPr bwMode="auto">
          <a:xfrm>
            <a:off x="536064" y="5769651"/>
            <a:ext cx="265090" cy="9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5118" name="Text Box 1518"/>
          <p:cNvSpPr txBox="1">
            <a:spLocks noChangeArrowheads="1"/>
          </p:cNvSpPr>
          <p:nvPr/>
        </p:nvSpPr>
        <p:spPr bwMode="auto">
          <a:xfrm>
            <a:off x="945615" y="5706775"/>
            <a:ext cx="1049338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b="1" dirty="0">
                <a:solidFill>
                  <a:srgbClr val="000000"/>
                </a:solidFill>
              </a:rPr>
              <a:t>High speed + H Rn</a:t>
            </a:r>
          </a:p>
        </p:txBody>
      </p:sp>
      <p:sp>
        <p:nvSpPr>
          <p:cNvPr id="114" name="Rectangle 538" descr="Dark vertical"/>
          <p:cNvSpPr>
            <a:spLocks noChangeArrowheads="1"/>
          </p:cNvSpPr>
          <p:nvPr/>
        </p:nvSpPr>
        <p:spPr bwMode="auto">
          <a:xfrm>
            <a:off x="153313" y="5621583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16" name="Line 967"/>
          <p:cNvSpPr>
            <a:spLocks noChangeShapeType="1"/>
          </p:cNvSpPr>
          <p:nvPr/>
        </p:nvSpPr>
        <p:spPr bwMode="auto">
          <a:xfrm>
            <a:off x="156284" y="5498685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17" name="Text Box 968"/>
          <p:cNvSpPr txBox="1">
            <a:spLocks noChangeArrowheads="1"/>
          </p:cNvSpPr>
          <p:nvPr/>
        </p:nvSpPr>
        <p:spPr bwMode="auto">
          <a:xfrm rot="16200000">
            <a:off x="-306839" y="5042307"/>
            <a:ext cx="916891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 smtClean="0">
                <a:solidFill>
                  <a:srgbClr val="000000"/>
                </a:solidFill>
              </a:rPr>
              <a:t>ANP pre-coord</a:t>
            </a:r>
            <a:endParaRPr lang="en-US" sz="525" i="1" dirty="0">
              <a:solidFill>
                <a:srgbClr val="000000"/>
              </a:solidFill>
            </a:endParaRPr>
          </a:p>
        </p:txBody>
      </p:sp>
      <p:sp>
        <p:nvSpPr>
          <p:cNvPr id="118" name="Rectangle 538" descr="Dark vertical"/>
          <p:cNvSpPr>
            <a:spLocks noChangeArrowheads="1"/>
          </p:cNvSpPr>
          <p:nvPr/>
        </p:nvSpPr>
        <p:spPr bwMode="auto">
          <a:xfrm>
            <a:off x="153313" y="5769649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19" name="Rectangle 538" descr="Dark vertical"/>
          <p:cNvSpPr>
            <a:spLocks noChangeArrowheads="1"/>
          </p:cNvSpPr>
          <p:nvPr/>
        </p:nvSpPr>
        <p:spPr bwMode="auto">
          <a:xfrm>
            <a:off x="153313" y="5929024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0" name="Rectangle 538" descr="Dark vertical"/>
          <p:cNvSpPr>
            <a:spLocks noChangeArrowheads="1"/>
          </p:cNvSpPr>
          <p:nvPr/>
        </p:nvSpPr>
        <p:spPr bwMode="auto">
          <a:xfrm>
            <a:off x="153313" y="6100451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1" name="Rectangle 538" descr="Dark vertical"/>
          <p:cNvSpPr>
            <a:spLocks noChangeArrowheads="1"/>
          </p:cNvSpPr>
          <p:nvPr/>
        </p:nvSpPr>
        <p:spPr bwMode="auto">
          <a:xfrm>
            <a:off x="153313" y="6262399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2" name="Rectangle 538" descr="Dark vertical"/>
          <p:cNvSpPr>
            <a:spLocks noChangeArrowheads="1"/>
          </p:cNvSpPr>
          <p:nvPr/>
        </p:nvSpPr>
        <p:spPr bwMode="auto">
          <a:xfrm>
            <a:off x="153313" y="6426920"/>
            <a:ext cx="198075" cy="9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6" name="Text Box 973"/>
          <p:cNvSpPr txBox="1">
            <a:spLocks noChangeArrowheads="1"/>
          </p:cNvSpPr>
          <p:nvPr/>
        </p:nvSpPr>
        <p:spPr bwMode="auto">
          <a:xfrm>
            <a:off x="936603" y="6210791"/>
            <a:ext cx="1044793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b="1" dirty="0">
                <a:solidFill>
                  <a:srgbClr val="000000"/>
                </a:solidFill>
              </a:rPr>
              <a:t>Blowing/Thrust Eff</a:t>
            </a:r>
          </a:p>
        </p:txBody>
      </p:sp>
      <p:sp>
        <p:nvSpPr>
          <p:cNvPr id="140" name="Rectangle 960"/>
          <p:cNvSpPr>
            <a:spLocks noChangeArrowheads="1"/>
          </p:cNvSpPr>
          <p:nvPr/>
        </p:nvSpPr>
        <p:spPr bwMode="auto">
          <a:xfrm>
            <a:off x="800298" y="6263861"/>
            <a:ext cx="203200" cy="9207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1" name="Rectangle 1355"/>
          <p:cNvSpPr>
            <a:spLocks noChangeArrowheads="1"/>
          </p:cNvSpPr>
          <p:nvPr/>
        </p:nvSpPr>
        <p:spPr bwMode="auto">
          <a:xfrm>
            <a:off x="0" y="867291"/>
            <a:ext cx="1833762" cy="142875"/>
          </a:xfrm>
          <a:prstGeom prst="rect">
            <a:avLst/>
          </a:prstGeom>
          <a:solidFill>
            <a:srgbClr val="CCFFFF"/>
          </a:solidFill>
          <a:ln w="6350" algn="ctr">
            <a:solidFill>
              <a:srgbClr val="0000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srgbClr val="000000"/>
                </a:solidFill>
              </a:rPr>
              <a:t>2017</a:t>
            </a:r>
          </a:p>
        </p:txBody>
      </p:sp>
      <p:sp>
        <p:nvSpPr>
          <p:cNvPr id="142" name="Rectangle 1192"/>
          <p:cNvSpPr>
            <a:spLocks noChangeArrowheads="1"/>
          </p:cNvSpPr>
          <p:nvPr/>
        </p:nvSpPr>
        <p:spPr bwMode="auto">
          <a:xfrm>
            <a:off x="18306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43" name="Rectangle 1193"/>
          <p:cNvSpPr>
            <a:spLocks noChangeArrowheads="1"/>
          </p:cNvSpPr>
          <p:nvPr/>
        </p:nvSpPr>
        <p:spPr bwMode="auto">
          <a:xfrm>
            <a:off x="19830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4" name="Rectangle 1194"/>
          <p:cNvSpPr>
            <a:spLocks noChangeArrowheads="1"/>
          </p:cNvSpPr>
          <p:nvPr/>
        </p:nvSpPr>
        <p:spPr bwMode="auto">
          <a:xfrm>
            <a:off x="21354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45" name="Rectangle 1195"/>
          <p:cNvSpPr>
            <a:spLocks noChangeArrowheads="1"/>
          </p:cNvSpPr>
          <p:nvPr/>
        </p:nvSpPr>
        <p:spPr bwMode="auto">
          <a:xfrm>
            <a:off x="22878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6" name="Rectangle 1196"/>
          <p:cNvSpPr>
            <a:spLocks noChangeArrowheads="1"/>
          </p:cNvSpPr>
          <p:nvPr/>
        </p:nvSpPr>
        <p:spPr bwMode="auto">
          <a:xfrm>
            <a:off x="24402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47" name="Rectangle 1197"/>
          <p:cNvSpPr>
            <a:spLocks noChangeArrowheads="1"/>
          </p:cNvSpPr>
          <p:nvPr/>
        </p:nvSpPr>
        <p:spPr bwMode="auto">
          <a:xfrm>
            <a:off x="25926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48" name="Rectangle 1198"/>
          <p:cNvSpPr>
            <a:spLocks noChangeArrowheads="1"/>
          </p:cNvSpPr>
          <p:nvPr/>
        </p:nvSpPr>
        <p:spPr bwMode="auto">
          <a:xfrm>
            <a:off x="27450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49" name="Rectangle 1199"/>
          <p:cNvSpPr>
            <a:spLocks noChangeArrowheads="1"/>
          </p:cNvSpPr>
          <p:nvPr/>
        </p:nvSpPr>
        <p:spPr bwMode="auto">
          <a:xfrm>
            <a:off x="28974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0" name="Rectangle 1202"/>
          <p:cNvSpPr>
            <a:spLocks noChangeArrowheads="1"/>
          </p:cNvSpPr>
          <p:nvPr/>
        </p:nvSpPr>
        <p:spPr bwMode="auto">
          <a:xfrm>
            <a:off x="30498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51" name="Rectangle 1203"/>
          <p:cNvSpPr>
            <a:spLocks noChangeArrowheads="1"/>
          </p:cNvSpPr>
          <p:nvPr/>
        </p:nvSpPr>
        <p:spPr bwMode="auto">
          <a:xfrm>
            <a:off x="32022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2" name="Rectangle 1204"/>
          <p:cNvSpPr>
            <a:spLocks noChangeArrowheads="1"/>
          </p:cNvSpPr>
          <p:nvPr/>
        </p:nvSpPr>
        <p:spPr bwMode="auto">
          <a:xfrm>
            <a:off x="33546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53" name="Rectangle 1205"/>
          <p:cNvSpPr>
            <a:spLocks noChangeArrowheads="1"/>
          </p:cNvSpPr>
          <p:nvPr/>
        </p:nvSpPr>
        <p:spPr bwMode="auto">
          <a:xfrm>
            <a:off x="3507015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4" name="Rectangle 1192"/>
          <p:cNvSpPr>
            <a:spLocks noChangeArrowheads="1"/>
          </p:cNvSpPr>
          <p:nvPr/>
        </p:nvSpPr>
        <p:spPr bwMode="auto">
          <a:xfrm>
            <a:off x="36567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5" name="Rectangle 1193"/>
          <p:cNvSpPr>
            <a:spLocks noChangeArrowheads="1"/>
          </p:cNvSpPr>
          <p:nvPr/>
        </p:nvSpPr>
        <p:spPr bwMode="auto">
          <a:xfrm>
            <a:off x="38091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6" name="Rectangle 1194"/>
          <p:cNvSpPr>
            <a:spLocks noChangeArrowheads="1"/>
          </p:cNvSpPr>
          <p:nvPr/>
        </p:nvSpPr>
        <p:spPr bwMode="auto">
          <a:xfrm>
            <a:off x="39615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" name="Rectangle 1195"/>
          <p:cNvSpPr>
            <a:spLocks noChangeArrowheads="1"/>
          </p:cNvSpPr>
          <p:nvPr/>
        </p:nvSpPr>
        <p:spPr bwMode="auto">
          <a:xfrm>
            <a:off x="41139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8" name="Rectangle 1196"/>
          <p:cNvSpPr>
            <a:spLocks noChangeArrowheads="1"/>
          </p:cNvSpPr>
          <p:nvPr/>
        </p:nvSpPr>
        <p:spPr bwMode="auto">
          <a:xfrm>
            <a:off x="42663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9" name="Rectangle 1197"/>
          <p:cNvSpPr>
            <a:spLocks noChangeArrowheads="1"/>
          </p:cNvSpPr>
          <p:nvPr/>
        </p:nvSpPr>
        <p:spPr bwMode="auto">
          <a:xfrm>
            <a:off x="44187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60" name="Rectangle 1198"/>
          <p:cNvSpPr>
            <a:spLocks noChangeArrowheads="1"/>
          </p:cNvSpPr>
          <p:nvPr/>
        </p:nvSpPr>
        <p:spPr bwMode="auto">
          <a:xfrm>
            <a:off x="45711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61" name="Rectangle 1199"/>
          <p:cNvSpPr>
            <a:spLocks noChangeArrowheads="1"/>
          </p:cNvSpPr>
          <p:nvPr/>
        </p:nvSpPr>
        <p:spPr bwMode="auto">
          <a:xfrm>
            <a:off x="47235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2" name="Rectangle 1202"/>
          <p:cNvSpPr>
            <a:spLocks noChangeArrowheads="1"/>
          </p:cNvSpPr>
          <p:nvPr/>
        </p:nvSpPr>
        <p:spPr bwMode="auto">
          <a:xfrm>
            <a:off x="48759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63" name="Rectangle 1203"/>
          <p:cNvSpPr>
            <a:spLocks noChangeArrowheads="1"/>
          </p:cNvSpPr>
          <p:nvPr/>
        </p:nvSpPr>
        <p:spPr bwMode="auto">
          <a:xfrm>
            <a:off x="50283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64" name="Rectangle 1204"/>
          <p:cNvSpPr>
            <a:spLocks noChangeArrowheads="1"/>
          </p:cNvSpPr>
          <p:nvPr/>
        </p:nvSpPr>
        <p:spPr bwMode="auto">
          <a:xfrm>
            <a:off x="51807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65" name="Rectangle 1205"/>
          <p:cNvSpPr>
            <a:spLocks noChangeArrowheads="1"/>
          </p:cNvSpPr>
          <p:nvPr/>
        </p:nvSpPr>
        <p:spPr bwMode="auto">
          <a:xfrm>
            <a:off x="533319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6" name="Rectangle 1192"/>
          <p:cNvSpPr>
            <a:spLocks noChangeArrowheads="1"/>
          </p:cNvSpPr>
          <p:nvPr/>
        </p:nvSpPr>
        <p:spPr bwMode="auto">
          <a:xfrm>
            <a:off x="5479888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67" name="Rectangle 1193"/>
          <p:cNvSpPr>
            <a:spLocks noChangeArrowheads="1"/>
          </p:cNvSpPr>
          <p:nvPr/>
        </p:nvSpPr>
        <p:spPr bwMode="auto">
          <a:xfrm>
            <a:off x="56291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8" name="Rectangle 1194"/>
          <p:cNvSpPr>
            <a:spLocks noChangeArrowheads="1"/>
          </p:cNvSpPr>
          <p:nvPr/>
        </p:nvSpPr>
        <p:spPr bwMode="auto">
          <a:xfrm>
            <a:off x="57815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69" name="Rectangle 1195"/>
          <p:cNvSpPr>
            <a:spLocks noChangeArrowheads="1"/>
          </p:cNvSpPr>
          <p:nvPr/>
        </p:nvSpPr>
        <p:spPr bwMode="auto">
          <a:xfrm>
            <a:off x="59339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0" name="Rectangle 1196"/>
          <p:cNvSpPr>
            <a:spLocks noChangeArrowheads="1"/>
          </p:cNvSpPr>
          <p:nvPr/>
        </p:nvSpPr>
        <p:spPr bwMode="auto">
          <a:xfrm>
            <a:off x="60863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71" name="Rectangle 1197"/>
          <p:cNvSpPr>
            <a:spLocks noChangeArrowheads="1"/>
          </p:cNvSpPr>
          <p:nvPr/>
        </p:nvSpPr>
        <p:spPr bwMode="auto">
          <a:xfrm>
            <a:off x="62387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72" name="Rectangle 1198"/>
          <p:cNvSpPr>
            <a:spLocks noChangeArrowheads="1"/>
          </p:cNvSpPr>
          <p:nvPr/>
        </p:nvSpPr>
        <p:spPr bwMode="auto">
          <a:xfrm>
            <a:off x="63911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73" name="Rectangle 1199"/>
          <p:cNvSpPr>
            <a:spLocks noChangeArrowheads="1"/>
          </p:cNvSpPr>
          <p:nvPr/>
        </p:nvSpPr>
        <p:spPr bwMode="auto">
          <a:xfrm>
            <a:off x="65435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" name="Rectangle 1202"/>
          <p:cNvSpPr>
            <a:spLocks noChangeArrowheads="1"/>
          </p:cNvSpPr>
          <p:nvPr/>
        </p:nvSpPr>
        <p:spPr bwMode="auto">
          <a:xfrm>
            <a:off x="66959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75" name="Rectangle 1203"/>
          <p:cNvSpPr>
            <a:spLocks noChangeArrowheads="1"/>
          </p:cNvSpPr>
          <p:nvPr/>
        </p:nvSpPr>
        <p:spPr bwMode="auto">
          <a:xfrm>
            <a:off x="68483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76" name="Rectangle 1204"/>
          <p:cNvSpPr>
            <a:spLocks noChangeArrowheads="1"/>
          </p:cNvSpPr>
          <p:nvPr/>
        </p:nvSpPr>
        <p:spPr bwMode="auto">
          <a:xfrm>
            <a:off x="70007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77" name="Rectangle 1205"/>
          <p:cNvSpPr>
            <a:spLocks noChangeArrowheads="1"/>
          </p:cNvSpPr>
          <p:nvPr/>
        </p:nvSpPr>
        <p:spPr bwMode="auto">
          <a:xfrm>
            <a:off x="7153113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8" name="Rectangle 1192"/>
          <p:cNvSpPr>
            <a:spLocks noChangeArrowheads="1"/>
          </p:cNvSpPr>
          <p:nvPr/>
        </p:nvSpPr>
        <p:spPr bwMode="auto">
          <a:xfrm>
            <a:off x="73038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79" name="Rectangle 1193"/>
          <p:cNvSpPr>
            <a:spLocks noChangeArrowheads="1"/>
          </p:cNvSpPr>
          <p:nvPr/>
        </p:nvSpPr>
        <p:spPr bwMode="auto">
          <a:xfrm>
            <a:off x="74562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0" name="Rectangle 1194"/>
          <p:cNvSpPr>
            <a:spLocks noChangeArrowheads="1"/>
          </p:cNvSpPr>
          <p:nvPr/>
        </p:nvSpPr>
        <p:spPr bwMode="auto">
          <a:xfrm>
            <a:off x="76086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81" name="Rectangle 1195"/>
          <p:cNvSpPr>
            <a:spLocks noChangeArrowheads="1"/>
          </p:cNvSpPr>
          <p:nvPr/>
        </p:nvSpPr>
        <p:spPr bwMode="auto">
          <a:xfrm>
            <a:off x="77610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2" name="Rectangle 1196"/>
          <p:cNvSpPr>
            <a:spLocks noChangeArrowheads="1"/>
          </p:cNvSpPr>
          <p:nvPr/>
        </p:nvSpPr>
        <p:spPr bwMode="auto">
          <a:xfrm>
            <a:off x="79134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83" name="Rectangle 1197"/>
          <p:cNvSpPr>
            <a:spLocks noChangeArrowheads="1"/>
          </p:cNvSpPr>
          <p:nvPr/>
        </p:nvSpPr>
        <p:spPr bwMode="auto">
          <a:xfrm>
            <a:off x="80658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84" name="Rectangle 1198"/>
          <p:cNvSpPr>
            <a:spLocks noChangeArrowheads="1"/>
          </p:cNvSpPr>
          <p:nvPr/>
        </p:nvSpPr>
        <p:spPr bwMode="auto">
          <a:xfrm>
            <a:off x="82182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85" name="Rectangle 1199"/>
          <p:cNvSpPr>
            <a:spLocks noChangeArrowheads="1"/>
          </p:cNvSpPr>
          <p:nvPr/>
        </p:nvSpPr>
        <p:spPr bwMode="auto">
          <a:xfrm>
            <a:off x="83706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6" name="Rectangle 1202"/>
          <p:cNvSpPr>
            <a:spLocks noChangeArrowheads="1"/>
          </p:cNvSpPr>
          <p:nvPr/>
        </p:nvSpPr>
        <p:spPr bwMode="auto">
          <a:xfrm>
            <a:off x="85230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87" name="Rectangle 1203"/>
          <p:cNvSpPr>
            <a:spLocks noChangeArrowheads="1"/>
          </p:cNvSpPr>
          <p:nvPr/>
        </p:nvSpPr>
        <p:spPr bwMode="auto">
          <a:xfrm>
            <a:off x="8675400" y="1002042"/>
            <a:ext cx="152400" cy="2000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90" name="Rectangle 1355"/>
          <p:cNvSpPr>
            <a:spLocks noChangeArrowheads="1"/>
          </p:cNvSpPr>
          <p:nvPr/>
        </p:nvSpPr>
        <p:spPr bwMode="auto">
          <a:xfrm>
            <a:off x="1830033" y="867291"/>
            <a:ext cx="1828800" cy="142875"/>
          </a:xfrm>
          <a:prstGeom prst="rect">
            <a:avLst/>
          </a:prstGeom>
          <a:solidFill>
            <a:srgbClr val="CCFFFF"/>
          </a:solidFill>
          <a:ln w="6350" algn="ctr">
            <a:solidFill>
              <a:srgbClr val="0000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srgbClr val="000000"/>
                </a:solidFill>
              </a:rPr>
              <a:t>2018</a:t>
            </a:r>
          </a:p>
        </p:txBody>
      </p:sp>
      <p:sp>
        <p:nvSpPr>
          <p:cNvPr id="191" name="Rectangle 1355"/>
          <p:cNvSpPr>
            <a:spLocks noChangeArrowheads="1"/>
          </p:cNvSpPr>
          <p:nvPr/>
        </p:nvSpPr>
        <p:spPr bwMode="auto">
          <a:xfrm>
            <a:off x="3657827" y="867291"/>
            <a:ext cx="1828800" cy="142875"/>
          </a:xfrm>
          <a:prstGeom prst="rect">
            <a:avLst/>
          </a:prstGeom>
          <a:solidFill>
            <a:srgbClr val="CCFFFF"/>
          </a:solidFill>
          <a:ln w="6350" algn="ctr">
            <a:solidFill>
              <a:srgbClr val="0000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srgbClr val="000000"/>
                </a:solidFill>
              </a:rPr>
              <a:t>2019</a:t>
            </a:r>
          </a:p>
        </p:txBody>
      </p:sp>
      <p:sp>
        <p:nvSpPr>
          <p:cNvPr id="192" name="Rectangle 1355"/>
          <p:cNvSpPr>
            <a:spLocks noChangeArrowheads="1"/>
          </p:cNvSpPr>
          <p:nvPr/>
        </p:nvSpPr>
        <p:spPr bwMode="auto">
          <a:xfrm>
            <a:off x="5478718" y="867291"/>
            <a:ext cx="1828800" cy="142875"/>
          </a:xfrm>
          <a:prstGeom prst="rect">
            <a:avLst/>
          </a:prstGeom>
          <a:solidFill>
            <a:srgbClr val="CCFFFF"/>
          </a:solidFill>
          <a:ln w="6350" algn="ctr">
            <a:solidFill>
              <a:srgbClr val="0000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srgbClr val="000000"/>
                </a:solidFill>
              </a:rPr>
              <a:t>2020</a:t>
            </a:r>
          </a:p>
        </p:txBody>
      </p:sp>
      <p:sp>
        <p:nvSpPr>
          <p:cNvPr id="193" name="Rectangle 1355"/>
          <p:cNvSpPr>
            <a:spLocks noChangeArrowheads="1"/>
          </p:cNvSpPr>
          <p:nvPr/>
        </p:nvSpPr>
        <p:spPr bwMode="auto">
          <a:xfrm>
            <a:off x="7303801" y="867291"/>
            <a:ext cx="1825335" cy="142875"/>
          </a:xfrm>
          <a:prstGeom prst="rect">
            <a:avLst/>
          </a:prstGeom>
          <a:solidFill>
            <a:srgbClr val="CCFFFF"/>
          </a:solidFill>
          <a:ln w="6350" algn="ctr">
            <a:solidFill>
              <a:srgbClr val="000000"/>
            </a:solidFill>
            <a:miter lim="800000"/>
            <a:headEnd/>
            <a:tailEnd type="none" w="med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dirty="0">
                <a:solidFill>
                  <a:srgbClr val="000000"/>
                </a:solidFill>
              </a:rPr>
              <a:t>2021</a:t>
            </a:r>
          </a:p>
        </p:txBody>
      </p:sp>
      <p:sp>
        <p:nvSpPr>
          <p:cNvPr id="194" name="Line 250"/>
          <p:cNvSpPr>
            <a:spLocks noChangeShapeType="1"/>
          </p:cNvSpPr>
          <p:nvPr/>
        </p:nvSpPr>
        <p:spPr bwMode="auto">
          <a:xfrm>
            <a:off x="8827800" y="1207218"/>
            <a:ext cx="0" cy="5373688"/>
          </a:xfrm>
          <a:prstGeom prst="line">
            <a:avLst/>
          </a:prstGeom>
          <a:noFill/>
          <a:ln w="3175" cap="rnd">
            <a:solidFill>
              <a:srgbClr val="00008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00" name="Rectangle 48" descr="Wide upward diagonal"/>
          <p:cNvSpPr>
            <a:spLocks noChangeArrowheads="1"/>
          </p:cNvSpPr>
          <p:nvPr/>
        </p:nvSpPr>
        <p:spPr bwMode="auto">
          <a:xfrm>
            <a:off x="925239" y="5930974"/>
            <a:ext cx="77788" cy="42862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FFFFF"/>
            </a:bgClr>
          </a:patt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6858" rIns="685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1" name="Text Box 49"/>
          <p:cNvSpPr txBox="1">
            <a:spLocks noChangeArrowheads="1"/>
          </p:cNvSpPr>
          <p:nvPr/>
        </p:nvSpPr>
        <p:spPr bwMode="auto">
          <a:xfrm>
            <a:off x="1131472" y="5958584"/>
            <a:ext cx="403380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sm"/>
          </a:ln>
        </p:spPr>
        <p:txBody>
          <a:bodyPr wrap="none" lIns="6858" rIns="685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50" dirty="0">
                <a:solidFill>
                  <a:srgbClr val="000000"/>
                </a:solidFill>
              </a:rPr>
              <a:t>(w/phased array)</a:t>
            </a:r>
          </a:p>
        </p:txBody>
      </p:sp>
      <p:sp>
        <p:nvSpPr>
          <p:cNvPr id="189" name="Footer Placeholder 4"/>
          <p:cNvSpPr txBox="1">
            <a:spLocks/>
          </p:cNvSpPr>
          <p:nvPr/>
        </p:nvSpPr>
        <p:spPr>
          <a:xfrm>
            <a:off x="2109775" y="6483350"/>
            <a:ext cx="5599134" cy="374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600">
              <a:latin typeface="Arial"/>
            </a:endParaRPr>
          </a:p>
          <a:p>
            <a:pPr>
              <a:defRPr/>
            </a:pPr>
            <a:r>
              <a:rPr lang="en-US" sz="600">
                <a:latin typeface="Arial"/>
              </a:rPr>
              <a:t>BOEING PROPRIETARY </a:t>
            </a:r>
          </a:p>
        </p:txBody>
      </p:sp>
      <p:sp>
        <p:nvSpPr>
          <p:cNvPr id="133" name="Rectangle 538" descr="Dark vertical"/>
          <p:cNvSpPr>
            <a:spLocks noChangeArrowheads="1"/>
          </p:cNvSpPr>
          <p:nvPr/>
        </p:nvSpPr>
        <p:spPr bwMode="auto">
          <a:xfrm>
            <a:off x="341429" y="5621583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4" name="Rectangle 538" descr="Dark vertical"/>
          <p:cNvSpPr>
            <a:spLocks noChangeArrowheads="1"/>
          </p:cNvSpPr>
          <p:nvPr/>
        </p:nvSpPr>
        <p:spPr bwMode="auto">
          <a:xfrm>
            <a:off x="341429" y="5769653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88" name="Rectangle 538" descr="Dark vertical"/>
          <p:cNvSpPr>
            <a:spLocks noChangeArrowheads="1"/>
          </p:cNvSpPr>
          <p:nvPr/>
        </p:nvSpPr>
        <p:spPr bwMode="auto">
          <a:xfrm>
            <a:off x="341429" y="5929028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5" name="Rectangle 538" descr="Dark vertical"/>
          <p:cNvSpPr>
            <a:spLocks noChangeArrowheads="1"/>
          </p:cNvSpPr>
          <p:nvPr/>
        </p:nvSpPr>
        <p:spPr bwMode="auto">
          <a:xfrm>
            <a:off x="341429" y="6100455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6" name="Rectangle 538" descr="Dark vertical"/>
          <p:cNvSpPr>
            <a:spLocks noChangeArrowheads="1"/>
          </p:cNvSpPr>
          <p:nvPr/>
        </p:nvSpPr>
        <p:spPr bwMode="auto">
          <a:xfrm>
            <a:off x="341429" y="6262403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7" name="Rectangle 538" descr="Dark vertical"/>
          <p:cNvSpPr>
            <a:spLocks noChangeArrowheads="1"/>
          </p:cNvSpPr>
          <p:nvPr/>
        </p:nvSpPr>
        <p:spPr bwMode="auto">
          <a:xfrm>
            <a:off x="341429" y="6426924"/>
            <a:ext cx="198075" cy="91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98" name="Text Box 968"/>
          <p:cNvSpPr txBox="1">
            <a:spLocks noChangeArrowheads="1"/>
          </p:cNvSpPr>
          <p:nvPr/>
        </p:nvSpPr>
        <p:spPr bwMode="auto">
          <a:xfrm rot="16200000">
            <a:off x="-6061" y="5143403"/>
            <a:ext cx="702095" cy="173124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sm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25" i="1" dirty="0" smtClean="0">
                <a:solidFill>
                  <a:srgbClr val="000000"/>
                </a:solidFill>
              </a:rPr>
              <a:t>WSRD due</a:t>
            </a:r>
            <a:endParaRPr lang="en-US" sz="525" i="1" dirty="0">
              <a:solidFill>
                <a:srgbClr val="000000"/>
              </a:solidFill>
            </a:endParaRPr>
          </a:p>
        </p:txBody>
      </p:sp>
      <p:sp>
        <p:nvSpPr>
          <p:cNvPr id="199" name="Line 967"/>
          <p:cNvSpPr>
            <a:spLocks noChangeShapeType="1"/>
          </p:cNvSpPr>
          <p:nvPr/>
        </p:nvSpPr>
        <p:spPr bwMode="auto">
          <a:xfrm>
            <a:off x="342018" y="5496304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02" name="Line 249"/>
          <p:cNvSpPr>
            <a:spLocks noChangeShapeType="1"/>
          </p:cNvSpPr>
          <p:nvPr/>
        </p:nvSpPr>
        <p:spPr bwMode="auto">
          <a:xfrm>
            <a:off x="9129135" y="1203547"/>
            <a:ext cx="0" cy="5362575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56052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5pPr>
      <a:lvl6pPr marL="3429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6pPr>
      <a:lvl7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7pPr>
      <a:lvl8pPr marL="10287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8pPr>
      <a:lvl9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" b="1" i="1">
          <a:solidFill>
            <a:schemeClr val="accent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88941" y="6709886"/>
            <a:ext cx="2065337" cy="623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5144" tIns="5144" rIns="5144" bIns="5144" anchor="b">
            <a:spAutoFit/>
          </a:bodyPr>
          <a:lstStyle/>
          <a:p>
            <a:pPr defTabSz="4616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38" dirty="0" smtClean="0">
                <a:solidFill>
                  <a:srgbClr val="000000"/>
                </a:solidFill>
              </a:rPr>
              <a:t>Copyright © 2017 Boeing. All rights reserved.</a:t>
            </a:r>
            <a:endParaRPr lang="en-US" sz="338" dirty="0">
              <a:solidFill>
                <a:srgbClr val="000000"/>
              </a:solidFill>
            </a:endParaRPr>
          </a:p>
        </p:txBody>
      </p:sp>
      <p:sp>
        <p:nvSpPr>
          <p:cNvPr id="12" name="Rectangle 69"/>
          <p:cNvSpPr>
            <a:spLocks noChangeArrowheads="1"/>
          </p:cNvSpPr>
          <p:nvPr/>
        </p:nvSpPr>
        <p:spPr bwMode="auto">
          <a:xfrm>
            <a:off x="4104830" y="6692641"/>
            <a:ext cx="4647061" cy="79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5144" tIns="5144" rIns="5144" bIns="5144" anchor="b">
            <a:spAutoFit/>
          </a:bodyPr>
          <a:lstStyle/>
          <a:p>
            <a:pPr algn="r" defTabSz="4616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50" b="1" dirty="0" smtClean="0">
                <a:solidFill>
                  <a:srgbClr val="000000"/>
                </a:solidFill>
              </a:rPr>
              <a:t>BOEING PROPRIETARY – Product Development Sensitive</a:t>
            </a:r>
            <a:endParaRPr lang="en-US" sz="338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3849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2pPr>
      <a:lvl3pPr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3pPr>
      <a:lvl4pPr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4pPr>
      <a:lvl5pPr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5pPr>
      <a:lvl6pPr marL="257175"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6pPr>
      <a:lvl7pPr marL="514350"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7pPr>
      <a:lvl8pPr marL="771525"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8pPr>
      <a:lvl9pPr marL="1028700" algn="l" defTabSz="5741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hlink"/>
          </a:solidFill>
          <a:latin typeface="Arial" charset="0"/>
        </a:defRPr>
      </a:lvl9pPr>
    </p:titleStyle>
    <p:bodyStyle>
      <a:lvl1pPr marL="95548" indent="-95548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282179" indent="-120551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–"/>
        <a:defRPr sz="788">
          <a:solidFill>
            <a:schemeClr val="tx1"/>
          </a:solidFill>
          <a:latin typeface="+mn-lt"/>
        </a:defRPr>
      </a:lvl2pPr>
      <a:lvl3pPr marL="450950" indent="-98227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675">
          <a:solidFill>
            <a:schemeClr val="tx1"/>
          </a:solidFill>
          <a:latin typeface="+mn-lt"/>
        </a:defRPr>
      </a:lvl3pPr>
      <a:lvl4pPr marL="641152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838498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900">
          <a:solidFill>
            <a:schemeClr val="tx1"/>
          </a:solidFill>
          <a:latin typeface="+mn-lt"/>
        </a:defRPr>
      </a:lvl5pPr>
      <a:lvl6pPr marL="1095673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900">
          <a:solidFill>
            <a:schemeClr val="tx1"/>
          </a:solidFill>
          <a:latin typeface="+mn-lt"/>
        </a:defRPr>
      </a:lvl6pPr>
      <a:lvl7pPr marL="1352848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900">
          <a:solidFill>
            <a:schemeClr val="tx1"/>
          </a:solidFill>
          <a:latin typeface="+mn-lt"/>
        </a:defRPr>
      </a:lvl7pPr>
      <a:lvl8pPr marL="1610023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900">
          <a:solidFill>
            <a:schemeClr val="tx1"/>
          </a:solidFill>
          <a:latin typeface="+mn-lt"/>
        </a:defRPr>
      </a:lvl8pPr>
      <a:lvl9pPr marL="1867198" indent="-91976" algn="l" defTabSz="461666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9144"/>
            <a:ext cx="9144000" cy="28346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56618"/>
            <a:ext cx="8229600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488" y="1572768"/>
            <a:ext cx="8229600" cy="114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39739" y="6686001"/>
            <a:ext cx="2065337" cy="83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6858" tIns="6858" rIns="6858" bIns="6858" anchor="b">
            <a:spAutoFit/>
          </a:bodyPr>
          <a:lstStyle/>
          <a:p>
            <a:pPr defTabSz="6155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50" dirty="0" smtClean="0">
                <a:solidFill>
                  <a:srgbClr val="FFFFFF">
                    <a:lumMod val="50000"/>
                  </a:srgbClr>
                </a:solidFill>
              </a:rPr>
              <a:t>Copyright © 2017 Boeing. All rights reserved.</a:t>
            </a:r>
            <a:endParaRPr lang="en-US" sz="45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5313" y="6532563"/>
            <a:ext cx="1782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>
                    <a:lumMod val="50000"/>
                  </a:srgbClr>
                </a:solidFill>
              </a:rPr>
              <a:t>Author, </a:t>
            </a:r>
            <a:fld id="{D72BAC86-7CA1-47DD-8EAD-39EA91178256}" type="datetime1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6/24/2022</a:t>
            </a:fld>
            <a:r>
              <a:rPr lang="en-US" smtClean="0">
                <a:solidFill>
                  <a:srgbClr val="FFFFFF">
                    <a:lumMod val="50000"/>
                  </a:srgbClr>
                </a:solidFill>
              </a:rPr>
              <a:t>, Filename.ppt</a:t>
            </a:r>
            <a:r>
              <a:rPr lang="en-US" sz="600" smtClean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n-US" sz="750" smtClean="0">
                <a:solidFill>
                  <a:srgbClr val="FFFFFF">
                    <a:lumMod val="50000"/>
                  </a:srgbClr>
                </a:solidFill>
              </a:rPr>
              <a:t>| </a:t>
            </a:r>
            <a:fld id="{689318A1-174D-4DEE-8106-03A37B9BCF15}" type="slidenum">
              <a:rPr lang="en-US" sz="750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5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986669" y="6583681"/>
            <a:ext cx="3004718" cy="194945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BOEING PROPRIETARY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59552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ysClr val="windowText" lastClr="000000"/>
          </a:solidFill>
          <a:latin typeface="+mj-lt"/>
          <a:ea typeface="+mj-ea"/>
          <a:cs typeface="+mj-cs"/>
        </a:defRPr>
      </a:lvl1pPr>
      <a:lvl2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3429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6858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0287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371600" algn="l" defTabSz="76557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0" indent="0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"/>
        <a:defRPr sz="15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16694" indent="-129779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▪"/>
        <a:defRPr sz="150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381000" indent="-138113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▪"/>
        <a:defRPr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602456" indent="-169069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>
          <a:solidFill>
            <a:schemeClr val="tx1">
              <a:lumMod val="75000"/>
              <a:lumOff val="25000"/>
            </a:schemeClr>
          </a:solidFill>
          <a:latin typeface="+mn-lt"/>
        </a:defRPr>
      </a:lvl4pPr>
      <a:lvl5pPr marL="717947" indent="-122635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+mn-lt"/>
        </a:defRPr>
      </a:lvl5pPr>
      <a:lvl6pPr marL="1060847" indent="-122635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1403747" indent="-122635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1746647" indent="-122635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2089547" indent="-122635" algn="l" defTabSz="615554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tsc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OVERFLOW &amp; GGNS-T1 Analysis of the NASA CRM WB configuration for DPW-VII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993082" cy="1415772"/>
          </a:xfrm>
        </p:spPr>
        <p:txBody>
          <a:bodyPr/>
          <a:lstStyle/>
          <a:p>
            <a:pPr algn="just"/>
            <a:r>
              <a:rPr lang="en-US" sz="2000" dirty="0" smtClean="0"/>
              <a:t>Ben Rider				Boeing Commercial Airplane</a:t>
            </a:r>
          </a:p>
          <a:p>
            <a:pPr algn="just"/>
            <a:r>
              <a:rPr lang="en-US" sz="2000" dirty="0" smtClean="0"/>
              <a:t>Dmitry Kamenetskiy 	Boeing Research &amp; Technology</a:t>
            </a:r>
          </a:p>
          <a:p>
            <a:pPr algn="just"/>
            <a:r>
              <a:rPr lang="en-US" sz="2000" dirty="0" smtClean="0"/>
              <a:t>Behzad Reza Ahrabi		Boeing </a:t>
            </a:r>
            <a:r>
              <a:rPr lang="en-US" sz="2000" dirty="0"/>
              <a:t>Research &amp; </a:t>
            </a:r>
            <a:r>
              <a:rPr lang="en-US" sz="2000" dirty="0" smtClean="0"/>
              <a:t>Technology</a:t>
            </a:r>
          </a:p>
          <a:p>
            <a:pPr algn="just"/>
            <a:r>
              <a:rPr lang="en-US" sz="2000" dirty="0" smtClean="0"/>
              <a:t>Joshua Krakos</a:t>
            </a:r>
            <a:r>
              <a:rPr lang="en-US" sz="2000" dirty="0"/>
              <a:t>			</a:t>
            </a:r>
            <a:r>
              <a:rPr lang="en-US" sz="2000" dirty="0" smtClean="0"/>
              <a:t>Boeing Research &amp; Technology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12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417311"/>
          </a:xfrm>
        </p:spPr>
        <p:txBody>
          <a:bodyPr/>
          <a:lstStyle/>
          <a:p>
            <a:r>
              <a:rPr lang="en-US" dirty="0" smtClean="0"/>
              <a:t>Case 1a: Mach=0.85, CL=0.58, Rey# 20M</a:t>
            </a:r>
          </a:p>
          <a:p>
            <a:pPr lvl="1"/>
            <a:r>
              <a:rPr lang="en-US" dirty="0" smtClean="0"/>
              <a:t>Closed Symbols</a:t>
            </a:r>
          </a:p>
          <a:p>
            <a:r>
              <a:rPr lang="en-US" dirty="0"/>
              <a:t>Case </a:t>
            </a:r>
            <a:r>
              <a:rPr lang="en-US" dirty="0" smtClean="0"/>
              <a:t>1b: </a:t>
            </a:r>
            <a:r>
              <a:rPr lang="en-US" dirty="0"/>
              <a:t>Mach=0.85, CL=0.58, Rey# </a:t>
            </a:r>
            <a:r>
              <a:rPr lang="en-US" dirty="0" smtClean="0"/>
              <a:t>5M</a:t>
            </a:r>
            <a:endParaRPr lang="en-US" dirty="0"/>
          </a:p>
          <a:p>
            <a:pPr lvl="1"/>
            <a:r>
              <a:rPr lang="en-US" dirty="0" smtClean="0"/>
              <a:t>Open Symbols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</p:spPr>
      </p:pic>
      <p:sp>
        <p:nvSpPr>
          <p:cNvPr id="31" name="TextBox 30"/>
          <p:cNvSpPr txBox="1"/>
          <p:nvPr/>
        </p:nvSpPr>
        <p:spPr>
          <a:xfrm>
            <a:off x="3429233" y="5656122"/>
            <a:ext cx="8931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SA-QCR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6048058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920240" y="2194560"/>
            <a:ext cx="118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Total Drag</a:t>
            </a:r>
            <a:endParaRPr lang="en-US" sz="16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6035040" y="2194560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468128" y="4761471"/>
            <a:ext cx="0" cy="5029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404519" y="4847543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2</a:t>
            </a:r>
            <a:r>
              <a:rPr lang="en-US" sz="800" dirty="0" smtClean="0"/>
              <a:t>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7862247" y="4292116"/>
            <a:ext cx="0" cy="32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7808331" y="434894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0.1°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690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417311"/>
          </a:xfrm>
        </p:spPr>
        <p:txBody>
          <a:bodyPr/>
          <a:lstStyle/>
          <a:p>
            <a:r>
              <a:rPr lang="en-US" dirty="0" smtClean="0"/>
              <a:t>Case 1a: Mach=0.85, CL=0.58, Rey# 20M</a:t>
            </a:r>
          </a:p>
          <a:p>
            <a:pPr lvl="1"/>
            <a:r>
              <a:rPr lang="en-US" dirty="0" smtClean="0"/>
              <a:t>Closed Symbols</a:t>
            </a:r>
          </a:p>
          <a:p>
            <a:r>
              <a:rPr lang="en-US" dirty="0"/>
              <a:t>Case </a:t>
            </a:r>
            <a:r>
              <a:rPr lang="en-US" dirty="0" smtClean="0"/>
              <a:t>1b: </a:t>
            </a:r>
            <a:r>
              <a:rPr lang="en-US" dirty="0"/>
              <a:t>Mach=0.85, CL=0.58, Rey# </a:t>
            </a:r>
            <a:r>
              <a:rPr lang="en-US" dirty="0" smtClean="0"/>
              <a:t>5M</a:t>
            </a:r>
            <a:endParaRPr lang="en-US" dirty="0"/>
          </a:p>
          <a:p>
            <a:pPr lvl="1"/>
            <a:r>
              <a:rPr lang="en-US" dirty="0" smtClean="0"/>
              <a:t>Open Symbols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</p:spPr>
      </p:pic>
      <p:sp>
        <p:nvSpPr>
          <p:cNvPr id="4" name="Oval 3"/>
          <p:cNvSpPr/>
          <p:nvPr/>
        </p:nvSpPr>
        <p:spPr bwMode="auto">
          <a:xfrm rot="21376215">
            <a:off x="6075686" y="3091411"/>
            <a:ext cx="2283874" cy="183003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 rot="21206003">
            <a:off x="1681861" y="3345496"/>
            <a:ext cx="2295468" cy="180153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/>
          <p:cNvCxnSpPr>
            <a:stCxn id="5" idx="2"/>
            <a:endCxn id="10" idx="6"/>
          </p:cNvCxnSpPr>
          <p:nvPr/>
        </p:nvCxnSpPr>
        <p:spPr bwMode="auto">
          <a:xfrm flipH="1">
            <a:off x="3969799" y="2407748"/>
            <a:ext cx="1475393" cy="8965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2"/>
            <a:endCxn id="4" idx="0"/>
          </p:cNvCxnSpPr>
          <p:nvPr/>
        </p:nvCxnSpPr>
        <p:spPr bwMode="auto">
          <a:xfrm>
            <a:off x="5445192" y="2407748"/>
            <a:ext cx="1766479" cy="6838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6665" r="8518" b="20002"/>
          <a:stretch/>
        </p:blipFill>
        <p:spPr>
          <a:xfrm>
            <a:off x="4723339" y="791565"/>
            <a:ext cx="1828800" cy="14368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6667" r="8519" b="20000"/>
          <a:stretch/>
        </p:blipFill>
        <p:spPr>
          <a:xfrm>
            <a:off x="3347069" y="5388950"/>
            <a:ext cx="1828800" cy="143692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 bwMode="auto">
          <a:xfrm rot="21376215">
            <a:off x="6061632" y="5403883"/>
            <a:ext cx="2295532" cy="106967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/>
          <p:cNvCxnSpPr>
            <a:stCxn id="31" idx="3"/>
            <a:endCxn id="32" idx="2"/>
          </p:cNvCxnSpPr>
          <p:nvPr/>
        </p:nvCxnSpPr>
        <p:spPr bwMode="auto">
          <a:xfrm flipV="1">
            <a:off x="4322426" y="5532030"/>
            <a:ext cx="1741637" cy="27798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4813576" y="2099971"/>
            <a:ext cx="12632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 (no QCR)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9233" y="5656122"/>
            <a:ext cx="8931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SA-QCR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61" name="Oval 60"/>
          <p:cNvSpPr/>
          <p:nvPr/>
        </p:nvSpPr>
        <p:spPr bwMode="auto">
          <a:xfrm rot="21211680">
            <a:off x="1669454" y="5214300"/>
            <a:ext cx="2309268" cy="166899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/>
          <p:cNvCxnSpPr>
            <a:stCxn id="31" idx="1"/>
            <a:endCxn id="61" idx="4"/>
          </p:cNvCxnSpPr>
          <p:nvPr/>
        </p:nvCxnSpPr>
        <p:spPr bwMode="auto">
          <a:xfrm flipH="1" flipV="1">
            <a:off x="2833494" y="5380667"/>
            <a:ext cx="595739" cy="4293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Left Brace 73"/>
          <p:cNvSpPr/>
          <p:nvPr/>
        </p:nvSpPr>
        <p:spPr bwMode="auto">
          <a:xfrm flipH="1">
            <a:off x="8414523" y="5166360"/>
            <a:ext cx="182880" cy="5486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Left Brace 74"/>
          <p:cNvSpPr/>
          <p:nvPr/>
        </p:nvSpPr>
        <p:spPr bwMode="auto">
          <a:xfrm flipH="1">
            <a:off x="8408558" y="4297680"/>
            <a:ext cx="182880" cy="7772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5400000">
            <a:off x="8327386" y="44939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5M</a:t>
            </a:r>
            <a:endParaRPr lang="en-US" sz="1100" dirty="0"/>
          </a:p>
        </p:txBody>
      </p:sp>
      <p:sp>
        <p:nvSpPr>
          <p:cNvPr id="77" name="TextBox 76"/>
          <p:cNvSpPr txBox="1"/>
          <p:nvPr/>
        </p:nvSpPr>
        <p:spPr>
          <a:xfrm rot="5400000">
            <a:off x="8283950" y="5282107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20M</a:t>
            </a:r>
            <a:endParaRPr lang="en-US" sz="1100" dirty="0"/>
          </a:p>
        </p:txBody>
      </p:sp>
      <p:sp>
        <p:nvSpPr>
          <p:cNvPr id="98" name="Left Brace 97"/>
          <p:cNvSpPr/>
          <p:nvPr/>
        </p:nvSpPr>
        <p:spPr bwMode="auto">
          <a:xfrm flipH="1">
            <a:off x="4018743" y="5166360"/>
            <a:ext cx="182880" cy="5486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Left Brace 98"/>
          <p:cNvSpPr/>
          <p:nvPr/>
        </p:nvSpPr>
        <p:spPr bwMode="auto">
          <a:xfrm flipH="1">
            <a:off x="4021016" y="4297680"/>
            <a:ext cx="182880" cy="7772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5400000">
            <a:off x="3939844" y="449399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5M</a:t>
            </a:r>
            <a:endParaRPr lang="en-US" sz="1100" dirty="0"/>
          </a:p>
        </p:txBody>
      </p:sp>
      <p:sp>
        <p:nvSpPr>
          <p:cNvPr id="101" name="TextBox 100"/>
          <p:cNvSpPr txBox="1"/>
          <p:nvPr/>
        </p:nvSpPr>
        <p:spPr>
          <a:xfrm rot="5400000">
            <a:off x="3888170" y="5282106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20M</a:t>
            </a:r>
            <a:endParaRPr 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781969" y="840781"/>
            <a:ext cx="189507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spurious side-of-body</a:t>
            </a:r>
          </a:p>
          <a:p>
            <a:pPr algn="ctr"/>
            <a:r>
              <a:rPr lang="en-US" sz="1400" i="1" dirty="0" smtClean="0"/>
              <a:t>juncture separation!</a:t>
            </a:r>
          </a:p>
        </p:txBody>
      </p:sp>
      <p:cxnSp>
        <p:nvCxnSpPr>
          <p:cNvPr id="103" name="Straight Arrow Connector 102"/>
          <p:cNvCxnSpPr>
            <a:stCxn id="102" idx="1"/>
          </p:cNvCxnSpPr>
          <p:nvPr/>
        </p:nvCxnSpPr>
        <p:spPr bwMode="auto">
          <a:xfrm flipH="1">
            <a:off x="6181823" y="1102391"/>
            <a:ext cx="600146" cy="2616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Rectangle 107"/>
          <p:cNvSpPr/>
          <p:nvPr/>
        </p:nvSpPr>
        <p:spPr bwMode="auto">
          <a:xfrm>
            <a:off x="939114" y="4316240"/>
            <a:ext cx="3017520" cy="7315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939114" y="5177098"/>
            <a:ext cx="3017520" cy="5029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5324930" y="4316240"/>
            <a:ext cx="3017520" cy="7315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5324930" y="5177098"/>
            <a:ext cx="3017520" cy="5029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048058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920240" y="2194560"/>
            <a:ext cx="118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Total Drag</a:t>
            </a:r>
            <a:endParaRPr lang="en-US" sz="16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6035040" y="2194560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3468128" y="4761471"/>
            <a:ext cx="0" cy="5029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3404519" y="4847543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2</a:t>
            </a:r>
            <a:r>
              <a:rPr lang="en-US" sz="800" dirty="0" smtClean="0"/>
              <a:t>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7862247" y="4292116"/>
            <a:ext cx="0" cy="32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7808331" y="434894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0.1°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0310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2" grpId="0" animBg="1"/>
      <p:bldP spid="5" grpId="0"/>
      <p:bldP spid="31" grpId="0"/>
      <p:bldP spid="61" grpId="0" animBg="1"/>
      <p:bldP spid="74" grpId="0" animBg="1"/>
      <p:bldP spid="75" grpId="0" animBg="1"/>
      <p:bldP spid="76" grpId="0"/>
      <p:bldP spid="77" grpId="0"/>
      <p:bldP spid="98" grpId="0" animBg="1"/>
      <p:bldP spid="99" grpId="0" animBg="1"/>
      <p:bldP spid="100" grpId="0"/>
      <p:bldP spid="101" grpId="0"/>
      <p:bldP spid="102" grpId="0"/>
      <p:bldP spid="108" grpId="0" animBg="1"/>
      <p:bldP spid="109" grpId="0" animBg="1"/>
      <p:bldP spid="110" grpId="0" animBg="1"/>
      <p:bldP spid="1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417311"/>
          </a:xfrm>
        </p:spPr>
        <p:txBody>
          <a:bodyPr/>
          <a:lstStyle/>
          <a:p>
            <a:r>
              <a:rPr lang="en-US" dirty="0" smtClean="0"/>
              <a:t>Case 1a: Mach=0.85, CL=0.58, Rey# 20M</a:t>
            </a:r>
          </a:p>
          <a:p>
            <a:pPr lvl="1"/>
            <a:r>
              <a:rPr lang="en-US" dirty="0" smtClean="0"/>
              <a:t>Closed Symbols</a:t>
            </a:r>
          </a:p>
          <a:p>
            <a:r>
              <a:rPr lang="en-US" dirty="0"/>
              <a:t>Case </a:t>
            </a:r>
            <a:r>
              <a:rPr lang="en-US" dirty="0" smtClean="0"/>
              <a:t>1b: </a:t>
            </a:r>
            <a:r>
              <a:rPr lang="en-US" dirty="0"/>
              <a:t>Mach=0.85, CL=0.58, Rey# </a:t>
            </a:r>
            <a:r>
              <a:rPr lang="en-US" dirty="0" smtClean="0"/>
              <a:t>5M</a:t>
            </a:r>
            <a:endParaRPr lang="en-US" dirty="0"/>
          </a:p>
          <a:p>
            <a:pPr lvl="1"/>
            <a:r>
              <a:rPr lang="en-US" dirty="0" smtClean="0"/>
              <a:t>Open Symbols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</p:spPr>
      </p:pic>
      <p:sp>
        <p:nvSpPr>
          <p:cNvPr id="4" name="Oval 3"/>
          <p:cNvSpPr/>
          <p:nvPr/>
        </p:nvSpPr>
        <p:spPr bwMode="auto">
          <a:xfrm rot="21376215">
            <a:off x="6075686" y="3091411"/>
            <a:ext cx="2283874" cy="183003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 rot="21206003">
            <a:off x="1681861" y="3345496"/>
            <a:ext cx="2295468" cy="180153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/>
          <p:cNvCxnSpPr>
            <a:stCxn id="5" idx="2"/>
            <a:endCxn id="10" idx="6"/>
          </p:cNvCxnSpPr>
          <p:nvPr/>
        </p:nvCxnSpPr>
        <p:spPr bwMode="auto">
          <a:xfrm flipH="1">
            <a:off x="3969799" y="2407748"/>
            <a:ext cx="1475393" cy="8965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2"/>
            <a:endCxn id="4" idx="0"/>
          </p:cNvCxnSpPr>
          <p:nvPr/>
        </p:nvCxnSpPr>
        <p:spPr bwMode="auto">
          <a:xfrm>
            <a:off x="5445192" y="2407748"/>
            <a:ext cx="1766479" cy="6838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6665" r="8518" b="20002"/>
          <a:stretch/>
        </p:blipFill>
        <p:spPr>
          <a:xfrm>
            <a:off x="4723339" y="791565"/>
            <a:ext cx="1828800" cy="14368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6667" r="8519" b="20000"/>
          <a:stretch/>
        </p:blipFill>
        <p:spPr>
          <a:xfrm>
            <a:off x="3347069" y="5388950"/>
            <a:ext cx="1828800" cy="143692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 bwMode="auto">
          <a:xfrm rot="21376215">
            <a:off x="6061632" y="5403883"/>
            <a:ext cx="2295532" cy="106967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/>
          <p:cNvCxnSpPr>
            <a:stCxn id="31" idx="3"/>
            <a:endCxn id="32" idx="2"/>
          </p:cNvCxnSpPr>
          <p:nvPr/>
        </p:nvCxnSpPr>
        <p:spPr bwMode="auto">
          <a:xfrm flipV="1">
            <a:off x="4322426" y="5532030"/>
            <a:ext cx="1741637" cy="27798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4813576" y="2099971"/>
            <a:ext cx="12632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 (no QCR)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9233" y="5656122"/>
            <a:ext cx="8931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SA-QCR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61" name="Oval 60"/>
          <p:cNvSpPr/>
          <p:nvPr/>
        </p:nvSpPr>
        <p:spPr bwMode="auto">
          <a:xfrm rot="21211680">
            <a:off x="1669454" y="5214300"/>
            <a:ext cx="2309268" cy="166899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/>
          <p:cNvCxnSpPr>
            <a:stCxn id="31" idx="1"/>
            <a:endCxn id="61" idx="4"/>
          </p:cNvCxnSpPr>
          <p:nvPr/>
        </p:nvCxnSpPr>
        <p:spPr bwMode="auto">
          <a:xfrm flipH="1" flipV="1">
            <a:off x="2833494" y="5380667"/>
            <a:ext cx="595739" cy="4293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Left Brace 73"/>
          <p:cNvSpPr/>
          <p:nvPr/>
        </p:nvSpPr>
        <p:spPr bwMode="auto">
          <a:xfrm flipH="1">
            <a:off x="8414523" y="5166360"/>
            <a:ext cx="182880" cy="5486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Left Brace 74"/>
          <p:cNvSpPr/>
          <p:nvPr/>
        </p:nvSpPr>
        <p:spPr bwMode="auto">
          <a:xfrm flipH="1">
            <a:off x="8408558" y="4297680"/>
            <a:ext cx="182880" cy="7772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5400000">
            <a:off x="8327386" y="44939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5M</a:t>
            </a:r>
            <a:endParaRPr lang="en-US" sz="1100" dirty="0"/>
          </a:p>
        </p:txBody>
      </p:sp>
      <p:sp>
        <p:nvSpPr>
          <p:cNvPr id="77" name="TextBox 76"/>
          <p:cNvSpPr txBox="1"/>
          <p:nvPr/>
        </p:nvSpPr>
        <p:spPr>
          <a:xfrm rot="5400000">
            <a:off x="8283950" y="5282107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20M</a:t>
            </a:r>
            <a:endParaRPr lang="en-US" sz="1100" dirty="0"/>
          </a:p>
        </p:txBody>
      </p:sp>
      <p:sp>
        <p:nvSpPr>
          <p:cNvPr id="98" name="Left Brace 97"/>
          <p:cNvSpPr/>
          <p:nvPr/>
        </p:nvSpPr>
        <p:spPr bwMode="auto">
          <a:xfrm flipH="1">
            <a:off x="4018743" y="5166360"/>
            <a:ext cx="182880" cy="5486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Left Brace 98"/>
          <p:cNvSpPr/>
          <p:nvPr/>
        </p:nvSpPr>
        <p:spPr bwMode="auto">
          <a:xfrm flipH="1">
            <a:off x="4021016" y="4297680"/>
            <a:ext cx="182880" cy="7772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5400000">
            <a:off x="3939844" y="449399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5M</a:t>
            </a:r>
            <a:endParaRPr lang="en-US" sz="1100" dirty="0"/>
          </a:p>
        </p:txBody>
      </p:sp>
      <p:sp>
        <p:nvSpPr>
          <p:cNvPr id="101" name="TextBox 100"/>
          <p:cNvSpPr txBox="1"/>
          <p:nvPr/>
        </p:nvSpPr>
        <p:spPr>
          <a:xfrm rot="5400000">
            <a:off x="3888170" y="5282106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Rey# 20M</a:t>
            </a:r>
            <a:endParaRPr 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781969" y="840781"/>
            <a:ext cx="189507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spurious side-of-body</a:t>
            </a:r>
          </a:p>
          <a:p>
            <a:pPr algn="ctr"/>
            <a:r>
              <a:rPr lang="en-US" sz="1400" i="1" dirty="0" smtClean="0"/>
              <a:t>juncture separation!</a:t>
            </a:r>
          </a:p>
        </p:txBody>
      </p:sp>
      <p:cxnSp>
        <p:nvCxnSpPr>
          <p:cNvPr id="103" name="Straight Arrow Connector 102"/>
          <p:cNvCxnSpPr>
            <a:stCxn id="102" idx="1"/>
          </p:cNvCxnSpPr>
          <p:nvPr/>
        </p:nvCxnSpPr>
        <p:spPr bwMode="auto">
          <a:xfrm flipH="1">
            <a:off x="6181823" y="1102391"/>
            <a:ext cx="600146" cy="2616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Rectangle 107"/>
          <p:cNvSpPr/>
          <p:nvPr/>
        </p:nvSpPr>
        <p:spPr bwMode="auto">
          <a:xfrm>
            <a:off x="939114" y="4316240"/>
            <a:ext cx="3017520" cy="7315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939114" y="5177098"/>
            <a:ext cx="3017520" cy="5029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5324930" y="4316240"/>
            <a:ext cx="3017520" cy="7315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5324930" y="5177098"/>
            <a:ext cx="3017520" cy="50292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048058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920240" y="2194560"/>
            <a:ext cx="118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Total Drag</a:t>
            </a:r>
            <a:endParaRPr lang="en-US" sz="16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6035040" y="2194560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6783503" y="1380550"/>
            <a:ext cx="1980200" cy="804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i="1" dirty="0"/>
              <a:t>SA (no QCR) will be</a:t>
            </a:r>
          </a:p>
          <a:p>
            <a:pPr algn="ctr"/>
            <a:r>
              <a:rPr lang="en-US" sz="1400" i="1" dirty="0"/>
              <a:t>ignored on remainder</a:t>
            </a:r>
          </a:p>
          <a:p>
            <a:pPr algn="ctr"/>
            <a:r>
              <a:rPr lang="en-US" sz="1400" i="1" dirty="0"/>
              <a:t> of Case 1 charts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3468128" y="4761471"/>
            <a:ext cx="0" cy="5029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3404519" y="4847543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2</a:t>
            </a:r>
            <a:r>
              <a:rPr lang="en-US" sz="800" dirty="0" smtClean="0"/>
              <a:t>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862247" y="4292116"/>
            <a:ext cx="0" cy="32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7808331" y="434894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0.1°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24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112612"/>
          </a:xfrm>
        </p:spPr>
        <p:txBody>
          <a:bodyPr/>
          <a:lstStyle/>
          <a:p>
            <a:r>
              <a:rPr lang="en-US" dirty="0"/>
              <a:t>Case 1a: Mach=0.85, CL=0.58, Rey# 20M</a:t>
            </a:r>
          </a:p>
          <a:p>
            <a:pPr lvl="1"/>
            <a:r>
              <a:rPr lang="en-US" dirty="0"/>
              <a:t>Closed Symbols</a:t>
            </a:r>
          </a:p>
          <a:p>
            <a:r>
              <a:rPr lang="en-US" dirty="0"/>
              <a:t>Case 1b: Mach=0.85, CL=0.58, Rey# 5M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896112" y="5255741"/>
            <a:ext cx="840260" cy="3789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6112" y="3408334"/>
            <a:ext cx="914400" cy="6400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96112" y="5428735"/>
            <a:ext cx="1828800" cy="271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896112" y="3936451"/>
            <a:ext cx="1828800" cy="135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896112" y="4014709"/>
            <a:ext cx="1828800" cy="135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896112" y="5441089"/>
            <a:ext cx="1828800" cy="271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284572" y="4901514"/>
            <a:ext cx="914400" cy="3789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5284572" y="3449526"/>
            <a:ext cx="914400" cy="5943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5284572" y="5140410"/>
            <a:ext cx="1828800" cy="1828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284572" y="3952928"/>
            <a:ext cx="1828800" cy="135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5284572" y="4187708"/>
            <a:ext cx="1828800" cy="1097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5284572" y="5305171"/>
            <a:ext cx="1828800" cy="1828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48058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20240" y="2194560"/>
            <a:ext cx="118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Total Drag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26480" y="2194560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468128" y="4506094"/>
            <a:ext cx="0" cy="411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400293" y="4591942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10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7862247" y="4292116"/>
            <a:ext cx="0" cy="5029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7829113" y="4375811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0.1°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85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35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112612"/>
          </a:xfrm>
        </p:spPr>
        <p:txBody>
          <a:bodyPr/>
          <a:lstStyle/>
          <a:p>
            <a:r>
              <a:rPr lang="en-US" dirty="0"/>
              <a:t>Case 1a: Mach=0.85, CL=0.58, Rey# 20M</a:t>
            </a:r>
          </a:p>
          <a:p>
            <a:pPr lvl="1"/>
            <a:r>
              <a:rPr lang="en-US" dirty="0"/>
              <a:t>Closed Symbols</a:t>
            </a:r>
          </a:p>
          <a:p>
            <a:r>
              <a:rPr lang="en-US" dirty="0"/>
              <a:t>Case 1b: Mach=0.85, CL=0.58, Rey# 5M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Symbols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96112" y="4827368"/>
            <a:ext cx="914400" cy="4206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6112" y="3564856"/>
            <a:ext cx="914400" cy="6675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96112" y="5107459"/>
            <a:ext cx="1828800" cy="201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896112" y="4101211"/>
            <a:ext cx="1828800" cy="135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896112" y="4344229"/>
            <a:ext cx="1828800" cy="135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896112" y="5218663"/>
            <a:ext cx="1828800" cy="201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284572" y="5478163"/>
            <a:ext cx="914400" cy="54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5284572" y="3976751"/>
            <a:ext cx="914400" cy="1554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5284572" y="5428740"/>
            <a:ext cx="1828800" cy="1463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284572" y="4109450"/>
            <a:ext cx="1828800" cy="1097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5284572" y="3849955"/>
            <a:ext cx="1828800" cy="1097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5284572" y="5222791"/>
            <a:ext cx="1828800" cy="1737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48058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37360" y="2194560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Pressure Drag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126480" y="2194560"/>
            <a:ext cx="14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Viscous Drag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3473492" y="4294178"/>
            <a:ext cx="0" cy="5029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3412795" y="4382823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10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7860141" y="4504645"/>
            <a:ext cx="0" cy="4175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27189" y="4580526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5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97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CRM </a:t>
            </a:r>
            <a:r>
              <a:rPr lang="en-US" dirty="0"/>
              <a:t>Wing-Body Grid Convergence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112612"/>
          </a:xfrm>
        </p:spPr>
        <p:txBody>
          <a:bodyPr/>
          <a:lstStyle/>
          <a:p>
            <a:r>
              <a:rPr lang="en-US" dirty="0"/>
              <a:t>Case 1a: Mach=0.85, CL=0.58, Rey# 20M</a:t>
            </a:r>
          </a:p>
          <a:p>
            <a:pPr lvl="1"/>
            <a:r>
              <a:rPr lang="en-US" dirty="0"/>
              <a:t>Closed Symbols</a:t>
            </a:r>
          </a:p>
          <a:p>
            <a:r>
              <a:rPr lang="en-US" dirty="0"/>
              <a:t>Case 1b: Mach=0.85, CL=0.58, Rey# 5M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Symbols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96112" y="4860320"/>
            <a:ext cx="914400" cy="3566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6112" y="3523666"/>
            <a:ext cx="914400" cy="5669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96112" y="5074507"/>
            <a:ext cx="1828800" cy="201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896112" y="3994117"/>
            <a:ext cx="1828800" cy="1097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896112" y="4286563"/>
            <a:ext cx="1828800" cy="822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896112" y="5301043"/>
            <a:ext cx="1828800" cy="201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560099" y="6052617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ym typeface="Wingdings" panose="05000000000000000000" pitchFamily="2" charset="2"/>
              </a:rPr>
              <a:t> </a:t>
            </a:r>
            <a:r>
              <a:rPr lang="en-US" sz="1000" b="1" dirty="0" smtClean="0"/>
              <a:t>Increasing Grid Size</a:t>
            </a:r>
            <a:endParaRPr 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45920" y="2194560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Pitching Moment</a:t>
            </a:r>
            <a:endParaRPr lang="en-US" sz="1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14" y="2202798"/>
            <a:ext cx="4206240" cy="39258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4765045" y="1671883"/>
            <a:ext cx="4317236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69065" indent="-169065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6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713" indent="-211926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725073" indent="-172637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933427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141781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1484673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1827564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2170456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2513348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Pressure Comparison (</a:t>
            </a:r>
            <a:r>
              <a:rPr lang="en-US" kern="0" dirty="0"/>
              <a:t>CL=0.58, Rey# </a:t>
            </a:r>
            <a:r>
              <a:rPr lang="en-US" kern="0" dirty="0" smtClean="0"/>
              <a:t>20M)</a:t>
            </a:r>
          </a:p>
          <a:p>
            <a:pPr marL="254787" lvl="1" indent="0" algn="ctr">
              <a:buNone/>
            </a:pPr>
            <a:r>
              <a:rPr lang="en-US" kern="0" dirty="0" smtClean="0"/>
              <a:t>Section 12 – Eta = 0.7268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70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06" y="374567"/>
            <a:ext cx="8130730" cy="450834"/>
          </a:xfrm>
        </p:spPr>
        <p:txBody>
          <a:bodyPr/>
          <a:lstStyle/>
          <a:p>
            <a:r>
              <a:rPr lang="en-US" dirty="0"/>
              <a:t>Case 1: CRM Wing-Body Grid Convergence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530915"/>
          </a:xfrm>
        </p:spPr>
        <p:txBody>
          <a:bodyPr/>
          <a:lstStyle/>
          <a:p>
            <a:r>
              <a:rPr lang="en-US" dirty="0" smtClean="0"/>
              <a:t>Pressure comparison: Section </a:t>
            </a:r>
            <a:r>
              <a:rPr lang="en-US" dirty="0"/>
              <a:t>12 </a:t>
            </a:r>
            <a:r>
              <a:rPr lang="en-US" dirty="0" smtClean="0"/>
              <a:t>– Eta = </a:t>
            </a:r>
            <a:r>
              <a:rPr lang="en-US" dirty="0"/>
              <a:t>0.7268</a:t>
            </a:r>
          </a:p>
          <a:p>
            <a:pPr lvl="1"/>
            <a:r>
              <a:rPr lang="en-US" dirty="0" smtClean="0"/>
              <a:t>CL=0.58</a:t>
            </a:r>
            <a:r>
              <a:rPr lang="en-US" dirty="0"/>
              <a:t>, Rey# </a:t>
            </a:r>
            <a:r>
              <a:rPr lang="en-US" dirty="0" smtClean="0"/>
              <a:t>20M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4440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CRM Wing-Body Grid Convergence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530915"/>
          </a:xfrm>
        </p:spPr>
        <p:txBody>
          <a:bodyPr/>
          <a:lstStyle/>
          <a:p>
            <a:r>
              <a:rPr lang="en-US" smtClean="0"/>
              <a:t>Spanload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 smtClean="0"/>
              <a:t>CL=0.58</a:t>
            </a:r>
            <a:r>
              <a:rPr lang="en-US" dirty="0"/>
              <a:t>, Rey# </a:t>
            </a:r>
            <a:r>
              <a:rPr lang="en-US" dirty="0" smtClean="0"/>
              <a:t>20M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4440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CRM Wing-Body Grid Convergence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530915"/>
          </a:xfrm>
        </p:spPr>
        <p:txBody>
          <a:bodyPr/>
          <a:lstStyle/>
          <a:p>
            <a:r>
              <a:rPr lang="en-US" dirty="0" smtClean="0"/>
              <a:t>Sectional Moment comparison</a:t>
            </a:r>
          </a:p>
          <a:p>
            <a:pPr lvl="1"/>
            <a:r>
              <a:rPr lang="en-US" dirty="0" smtClean="0"/>
              <a:t>CL=0.58</a:t>
            </a:r>
            <a:r>
              <a:rPr lang="en-US" dirty="0"/>
              <a:t>, Rey# </a:t>
            </a:r>
            <a:r>
              <a:rPr lang="en-US" dirty="0" smtClean="0"/>
              <a:t>20M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4440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2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369332"/>
          </a:xfrm>
        </p:spPr>
        <p:txBody>
          <a:bodyPr/>
          <a:lstStyle/>
          <a:p>
            <a:r>
              <a:rPr lang="en-US" dirty="0"/>
              <a:t>CRM Wing-Body Alpha Sweep</a:t>
            </a:r>
          </a:p>
        </p:txBody>
      </p:sp>
    </p:spTree>
    <p:extLst>
      <p:ext uri="{BB962C8B-B14F-4D97-AF65-F5344CB8AC3E}">
        <p14:creationId xmlns:p14="http://schemas.microsoft.com/office/powerpoint/2010/main" val="278186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" y="914400"/>
            <a:ext cx="7336414" cy="4907497"/>
          </a:xfrm>
        </p:spPr>
        <p:txBody>
          <a:bodyPr/>
          <a:lstStyle/>
          <a:p>
            <a:r>
              <a:rPr lang="en-US" dirty="0" smtClean="0"/>
              <a:t>Flow </a:t>
            </a:r>
            <a:r>
              <a:rPr lang="en-US" dirty="0"/>
              <a:t>Solvers and Grid Summary </a:t>
            </a:r>
            <a:endParaRPr lang="en-US" dirty="0" smtClean="0"/>
          </a:p>
          <a:p>
            <a:pPr lvl="1"/>
            <a:r>
              <a:rPr lang="en-US" dirty="0" smtClean="0"/>
              <a:t>OVERFLOW (NASA)</a:t>
            </a:r>
          </a:p>
          <a:p>
            <a:pPr lvl="1"/>
            <a:r>
              <a:rPr lang="en-US" dirty="0" smtClean="0"/>
              <a:t>GGNS-T1 (Boeing)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Convergence </a:t>
            </a:r>
            <a:r>
              <a:rPr lang="en-US" dirty="0"/>
              <a:t>History </a:t>
            </a:r>
          </a:p>
          <a:p>
            <a:endParaRPr lang="en-US" dirty="0" smtClean="0"/>
          </a:p>
          <a:p>
            <a:r>
              <a:rPr lang="en-US" dirty="0" smtClean="0"/>
              <a:t>Cases </a:t>
            </a:r>
            <a:r>
              <a:rPr lang="en-US" dirty="0"/>
              <a:t>Analyzed</a:t>
            </a:r>
          </a:p>
          <a:p>
            <a:pPr lvl="1"/>
            <a:r>
              <a:rPr lang="en-US" dirty="0"/>
              <a:t>OVERFLOW</a:t>
            </a:r>
          </a:p>
          <a:p>
            <a:pPr lvl="1"/>
            <a:r>
              <a:rPr lang="en-US" dirty="0"/>
              <a:t>GGNS-T1</a:t>
            </a:r>
          </a:p>
          <a:p>
            <a:endParaRPr lang="en-US" dirty="0" smtClean="0"/>
          </a:p>
          <a:p>
            <a:r>
              <a:rPr lang="en-US" dirty="0" smtClean="0"/>
              <a:t>Results </a:t>
            </a:r>
            <a:endParaRPr lang="en-US" dirty="0"/>
          </a:p>
          <a:p>
            <a:pPr lvl="1"/>
            <a:r>
              <a:rPr lang="en-US" dirty="0" smtClean="0"/>
              <a:t>Case </a:t>
            </a:r>
            <a:r>
              <a:rPr lang="en-US" dirty="0"/>
              <a:t>1: </a:t>
            </a:r>
            <a:r>
              <a:rPr lang="en-US" dirty="0" smtClean="0"/>
              <a:t>CRM Wing-Body </a:t>
            </a:r>
            <a:r>
              <a:rPr lang="en-US" dirty="0"/>
              <a:t>Grid Convergence Study</a:t>
            </a:r>
          </a:p>
          <a:p>
            <a:pPr lvl="1"/>
            <a:r>
              <a:rPr lang="en-US" dirty="0" smtClean="0"/>
              <a:t>Case </a:t>
            </a:r>
            <a:r>
              <a:rPr lang="en-US" dirty="0"/>
              <a:t>2: CRM Wing-Body Alpha Sweep</a:t>
            </a:r>
          </a:p>
          <a:p>
            <a:pPr lvl="1"/>
            <a:r>
              <a:rPr lang="en-US" dirty="0" smtClean="0"/>
              <a:t>Case </a:t>
            </a:r>
            <a:r>
              <a:rPr lang="en-US" dirty="0"/>
              <a:t>3: CRM Wing-Body Reynolds Number Sweep At Constant CL</a:t>
            </a:r>
          </a:p>
          <a:p>
            <a:pPr lvl="1"/>
            <a:r>
              <a:rPr lang="en-US" dirty="0" smtClean="0"/>
              <a:t>Case </a:t>
            </a:r>
            <a:r>
              <a:rPr lang="en-US" dirty="0"/>
              <a:t>4: CRM Wing-Body Alpha Sweep </a:t>
            </a:r>
            <a:r>
              <a:rPr lang="en-US" dirty="0" smtClean="0"/>
              <a:t>with Grid Adaptation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Conclusions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CRM </a:t>
            </a:r>
            <a:r>
              <a:rPr lang="en-US" dirty="0"/>
              <a:t>Wing-Body Alpha </a:t>
            </a:r>
            <a:r>
              <a:rPr lang="en-US" dirty="0" smtClean="0"/>
              <a:t>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6367550" cy="1140312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2a: Mach=0.85, Rey# </a:t>
            </a:r>
            <a:r>
              <a:rPr lang="en-US" dirty="0" smtClean="0"/>
              <a:t>20M, </a:t>
            </a:r>
            <a:r>
              <a:rPr lang="en-US" dirty="0"/>
              <a:t>Alpha=[2.75° - 4.25° by 0.25</a:t>
            </a:r>
            <a:r>
              <a:rPr lang="en-US" dirty="0" smtClean="0"/>
              <a:t>°]</a:t>
            </a:r>
          </a:p>
          <a:p>
            <a:pPr lvl="1"/>
            <a:r>
              <a:rPr lang="en-US" dirty="0" smtClean="0"/>
              <a:t>Closed Symbols</a:t>
            </a:r>
            <a:endParaRPr lang="en-US" dirty="0"/>
          </a:p>
          <a:p>
            <a:r>
              <a:rPr lang="en-US" dirty="0" smtClean="0"/>
              <a:t>Case 2b: Mach=0.85, Rey#  5M, Alpha=[2.75° - 4.25</a:t>
            </a:r>
            <a:r>
              <a:rPr lang="en-US" dirty="0"/>
              <a:t>°</a:t>
            </a:r>
            <a:r>
              <a:rPr lang="en-US" dirty="0" smtClean="0"/>
              <a:t> by 0.25°]</a:t>
            </a:r>
          </a:p>
          <a:p>
            <a:pPr lvl="1"/>
            <a:r>
              <a:rPr lang="en-US" dirty="0" smtClean="0"/>
              <a:t>Open 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80"/>
            <a:ext cx="41148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240" y="2194560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Drag Polar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92736" y="219456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Lift Polar</a:t>
            </a:r>
            <a:endParaRPr lang="en-US" sz="16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048171" y="4844258"/>
            <a:ext cx="3474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2963767" y="4597223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50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7339680" y="4844258"/>
            <a:ext cx="52120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7414977" y="4643646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0.5°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57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CRM </a:t>
            </a:r>
            <a:r>
              <a:rPr lang="en-US" dirty="0"/>
              <a:t>Wing-Body Alpha </a:t>
            </a:r>
            <a:r>
              <a:rPr lang="en-US" dirty="0" smtClean="0"/>
              <a:t>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6367550" cy="1140312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2a: Mach=0.85, Rey# </a:t>
            </a:r>
            <a:r>
              <a:rPr lang="en-US" dirty="0" smtClean="0"/>
              <a:t>20M, </a:t>
            </a:r>
            <a:r>
              <a:rPr lang="en-US" dirty="0"/>
              <a:t>Alpha=[2.75° - 4.25° by 0.25</a:t>
            </a:r>
            <a:r>
              <a:rPr lang="en-US" dirty="0" smtClean="0"/>
              <a:t>°]</a:t>
            </a:r>
          </a:p>
          <a:p>
            <a:pPr lvl="1"/>
            <a:r>
              <a:rPr lang="en-US" dirty="0" smtClean="0"/>
              <a:t>Closed Symbols</a:t>
            </a:r>
            <a:endParaRPr lang="en-US" dirty="0"/>
          </a:p>
          <a:p>
            <a:r>
              <a:rPr lang="en-US" dirty="0" smtClean="0"/>
              <a:t>Case 2b: Mach=0.85, Rey#  5M, Alpha=[2.75° - 4.25</a:t>
            </a:r>
            <a:r>
              <a:rPr lang="en-US" dirty="0"/>
              <a:t>°</a:t>
            </a:r>
            <a:r>
              <a:rPr lang="en-US" dirty="0" smtClean="0"/>
              <a:t> by 0.25°]</a:t>
            </a:r>
          </a:p>
          <a:p>
            <a:pPr lvl="1"/>
            <a:r>
              <a:rPr lang="en-US" dirty="0" smtClean="0"/>
              <a:t>Open 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80"/>
            <a:ext cx="41148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6420" y="2194560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Pressure Drag Polar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81645" y="2194560"/>
            <a:ext cx="20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Viscous Drag Polar</a:t>
            </a:r>
            <a:endParaRPr lang="en-US" sz="1600" b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048171" y="4844258"/>
            <a:ext cx="3474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2963767" y="4597223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50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685176" y="5515642"/>
            <a:ext cx="7132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782746" y="5300198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1</a:t>
            </a:r>
            <a:r>
              <a:rPr lang="en-US" sz="800" dirty="0" smtClean="0"/>
              <a:t>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58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CRM </a:t>
            </a:r>
            <a:r>
              <a:rPr lang="en-US" dirty="0"/>
              <a:t>Wing-Body Alpha </a:t>
            </a:r>
            <a:r>
              <a:rPr lang="en-US" dirty="0" smtClean="0"/>
              <a:t>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6367550" cy="1140312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2a: Mach=0.85, Rey# </a:t>
            </a:r>
            <a:r>
              <a:rPr lang="en-US" dirty="0" smtClean="0"/>
              <a:t>20M, </a:t>
            </a:r>
            <a:r>
              <a:rPr lang="en-US" dirty="0"/>
              <a:t>Alpha=[2.75° - 4.25° by 0.25</a:t>
            </a:r>
            <a:r>
              <a:rPr lang="en-US" dirty="0" smtClean="0"/>
              <a:t>°]</a:t>
            </a:r>
          </a:p>
          <a:p>
            <a:pPr lvl="1"/>
            <a:r>
              <a:rPr lang="en-US" dirty="0" smtClean="0"/>
              <a:t>Closed Symbols</a:t>
            </a:r>
            <a:endParaRPr lang="en-US" dirty="0"/>
          </a:p>
          <a:p>
            <a:r>
              <a:rPr lang="en-US" dirty="0" smtClean="0"/>
              <a:t>Case 2b: Mach=0.85, Rey#  5M, Alpha=[2.75° - 4.25</a:t>
            </a:r>
            <a:r>
              <a:rPr lang="en-US" dirty="0"/>
              <a:t>°</a:t>
            </a:r>
            <a:r>
              <a:rPr lang="en-US" dirty="0" smtClean="0"/>
              <a:t> by 0.25°]</a:t>
            </a:r>
          </a:p>
          <a:p>
            <a:pPr lvl="1"/>
            <a:r>
              <a:rPr lang="en-US" dirty="0" smtClean="0"/>
              <a:t>Open 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80"/>
            <a:ext cx="41148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8487" y="2194560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Pitching Moment </a:t>
            </a:r>
            <a:r>
              <a:rPr lang="en-US" sz="1600" b="1" dirty="0" smtClean="0">
                <a:sym typeface="Wingdings" panose="05000000000000000000" pitchFamily="2" charset="2"/>
              </a:rPr>
              <a:t>vs. CL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40558" y="2194560"/>
            <a:ext cx="2743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Pitching Moment vs Alpha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392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4320"/>
            <a:ext cx="2057400" cy="1828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4320"/>
            <a:ext cx="2057400" cy="1828800"/>
          </a:xfrm>
          <a:prstGeom prst="rect">
            <a:avLst/>
          </a:prstGeom>
        </p:spPr>
      </p:pic>
      <p:pic>
        <p:nvPicPr>
          <p:cNvPr id="10" name="Case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pic>
        <p:nvPicPr>
          <p:cNvPr id="5" name="Case2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2468880"/>
            <a:ext cx="4114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CRM </a:t>
            </a:r>
            <a:r>
              <a:rPr lang="en-US" dirty="0"/>
              <a:t>Wing-Body Alpha </a:t>
            </a:r>
            <a:r>
              <a:rPr lang="en-US" dirty="0" smtClean="0"/>
              <a:t>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6367550" cy="1140312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2a: Mach=0.85, Rey# </a:t>
            </a:r>
            <a:r>
              <a:rPr lang="en-US" dirty="0" smtClean="0"/>
              <a:t>20M, </a:t>
            </a:r>
            <a:r>
              <a:rPr lang="en-US" dirty="0"/>
              <a:t>Alpha=[2.75° - 4.25° by 0.25</a:t>
            </a:r>
            <a:r>
              <a:rPr lang="en-US" dirty="0" smtClean="0"/>
              <a:t>°]</a:t>
            </a:r>
          </a:p>
          <a:p>
            <a:pPr lvl="1"/>
            <a:r>
              <a:rPr lang="en-US" dirty="0" smtClean="0"/>
              <a:t>Closed Symbols</a:t>
            </a:r>
            <a:endParaRPr lang="en-US" dirty="0"/>
          </a:p>
          <a:p>
            <a:r>
              <a:rPr lang="en-US" dirty="0" smtClean="0"/>
              <a:t>Case 2b: Mach=0.85, Rey#  5M, Alpha=[2.75° - 4.25</a:t>
            </a:r>
            <a:r>
              <a:rPr lang="en-US" dirty="0"/>
              <a:t>°</a:t>
            </a:r>
            <a:r>
              <a:rPr lang="en-US" dirty="0" smtClean="0"/>
              <a:t> by 0.25°]</a:t>
            </a:r>
          </a:p>
          <a:p>
            <a:pPr lvl="1"/>
            <a:r>
              <a:rPr lang="en-US" dirty="0" smtClean="0"/>
              <a:t>Open Symbols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073" y="2194560"/>
            <a:ext cx="3663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Rey# 20M: Trailing Edge Separation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80753" y="2194560"/>
            <a:ext cx="3663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Rey# </a:t>
            </a:r>
            <a:r>
              <a:rPr lang="en-US" sz="1600" b="1" dirty="0" smtClean="0">
                <a:sym typeface="Wingdings" panose="05000000000000000000" pitchFamily="2" charset="2"/>
              </a:rPr>
              <a:t>5M</a:t>
            </a:r>
            <a:r>
              <a:rPr lang="en-US" sz="1600" b="1" dirty="0">
                <a:sym typeface="Wingdings" panose="05000000000000000000" pitchFamily="2" charset="2"/>
              </a:rPr>
              <a:t>: Trailing Edge Separation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2154" y="5551397"/>
            <a:ext cx="80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 smtClean="0"/>
              <a:t> No TE</a:t>
            </a:r>
          </a:p>
          <a:p>
            <a:r>
              <a:rPr lang="en-US" sz="900" b="1" i="1" dirty="0" smtClean="0"/>
              <a:t>Separation</a:t>
            </a:r>
            <a:endParaRPr lang="en-US" sz="900" b="1" i="1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04962" y="5684108"/>
            <a:ext cx="2743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4320"/>
            <a:ext cx="2057400" cy="1828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 bwMode="auto">
          <a:xfrm>
            <a:off x="7978140" y="822959"/>
            <a:ext cx="365760" cy="13716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638505" y="1445367"/>
            <a:ext cx="457200" cy="18288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CRM Wing-Body Alpha Sweep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253916"/>
          </a:xfrm>
        </p:spPr>
        <p:txBody>
          <a:bodyPr/>
          <a:lstStyle/>
          <a:p>
            <a:r>
              <a:rPr lang="en-US" dirty="0" err="1" smtClean="0"/>
              <a:t>Spanload</a:t>
            </a:r>
            <a:r>
              <a:rPr lang="en-US" dirty="0" smtClean="0"/>
              <a:t> 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4440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CRM Wing-Body Alpha Sweep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253916"/>
          </a:xfrm>
        </p:spPr>
        <p:txBody>
          <a:bodyPr/>
          <a:lstStyle/>
          <a:p>
            <a:r>
              <a:rPr lang="en-US" dirty="0" err="1" smtClean="0"/>
              <a:t>Spanload</a:t>
            </a:r>
            <a:r>
              <a:rPr lang="en-US" dirty="0" smtClean="0"/>
              <a:t> 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4440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2363724"/>
          </a:xfrm>
        </p:spPr>
        <p:txBody>
          <a:bodyPr/>
          <a:lstStyle/>
          <a:p>
            <a:r>
              <a:rPr lang="en-US" dirty="0" smtClean="0"/>
              <a:t>Wing-Body </a:t>
            </a:r>
            <a:r>
              <a:rPr lang="en-US" dirty="0"/>
              <a:t>Reynolds Number Sweep At Constant </a:t>
            </a:r>
            <a:r>
              <a:rPr lang="en-US" dirty="0" smtClean="0"/>
              <a:t>CL</a:t>
            </a:r>
          </a:p>
          <a:p>
            <a:endParaRPr lang="en-US" sz="1800" dirty="0"/>
          </a:p>
          <a:p>
            <a:endParaRPr lang="en-US" sz="1800" dirty="0" smtClean="0"/>
          </a:p>
          <a:p>
            <a:pPr marL="597687" lvl="1" indent="-342900" algn="l">
              <a:buClr>
                <a:srgbClr val="FFFF00"/>
              </a:buClr>
              <a:buFont typeface="+mj-lt"/>
              <a:buAutoNum type="arabicPeriod"/>
            </a:pPr>
            <a:r>
              <a:rPr lang="en-US" sz="1800" dirty="0" smtClean="0"/>
              <a:t>CL=0.50</a:t>
            </a:r>
            <a:r>
              <a:rPr lang="en-US" sz="1800" dirty="0"/>
              <a:t>, Mach=0.85, </a:t>
            </a:r>
            <a:r>
              <a:rPr lang="en-US" sz="1800" dirty="0" err="1"/>
              <a:t>LoQ</a:t>
            </a:r>
            <a:r>
              <a:rPr lang="en-US" sz="1800" dirty="0"/>
              <a:t>, Rey# 5M</a:t>
            </a:r>
          </a:p>
          <a:p>
            <a:pPr marL="597687" lvl="1" indent="-342900" algn="l">
              <a:buClr>
                <a:srgbClr val="00B050"/>
              </a:buClr>
              <a:buFont typeface="+mj-lt"/>
              <a:buAutoNum type="arabicPeriod"/>
            </a:pPr>
            <a:r>
              <a:rPr lang="en-US" sz="1800" dirty="0"/>
              <a:t>CL=0.50, Mach=0.85, </a:t>
            </a:r>
            <a:r>
              <a:rPr lang="en-US" sz="1800" dirty="0" err="1"/>
              <a:t>LoQ</a:t>
            </a:r>
            <a:r>
              <a:rPr lang="en-US" sz="1800" dirty="0"/>
              <a:t>, </a:t>
            </a:r>
            <a:r>
              <a:rPr lang="en-US" sz="1800" b="1" i="1" dirty="0">
                <a:solidFill>
                  <a:srgbClr val="FF0000"/>
                </a:solidFill>
              </a:rPr>
              <a:t>Rey# 20M</a:t>
            </a:r>
          </a:p>
          <a:p>
            <a:pPr marL="597687" lvl="1" indent="-342900" algn="l">
              <a:buClr>
                <a:srgbClr val="00B0F0"/>
              </a:buClr>
              <a:buFont typeface="+mj-lt"/>
              <a:buAutoNum type="arabicPeriod"/>
            </a:pPr>
            <a:r>
              <a:rPr lang="en-US" sz="1800" dirty="0"/>
              <a:t>CL=0.50, Mach=0.85, </a:t>
            </a:r>
            <a:r>
              <a:rPr lang="en-US" sz="1800" b="1" i="1" dirty="0" err="1">
                <a:solidFill>
                  <a:srgbClr val="FF0000"/>
                </a:solidFill>
              </a:rPr>
              <a:t>HiQ</a:t>
            </a:r>
            <a:r>
              <a:rPr lang="en-US" sz="1800" dirty="0"/>
              <a:t>, Rey# 20M</a:t>
            </a:r>
          </a:p>
          <a:p>
            <a:pPr marL="597687" lvl="1" indent="-342900" algn="l">
              <a:buFont typeface="+mj-lt"/>
              <a:buAutoNum type="arabicPeriod"/>
            </a:pPr>
            <a:r>
              <a:rPr lang="en-US" sz="1800" dirty="0"/>
              <a:t>CL=0.50, Mach=0.85, </a:t>
            </a:r>
            <a:r>
              <a:rPr lang="en-US" sz="1800" dirty="0" err="1"/>
              <a:t>HiQ</a:t>
            </a:r>
            <a:r>
              <a:rPr lang="en-US" sz="1800" dirty="0"/>
              <a:t>, </a:t>
            </a:r>
            <a:r>
              <a:rPr lang="en-US" sz="1800" b="1" i="1" dirty="0">
                <a:solidFill>
                  <a:srgbClr val="FF0000"/>
                </a:solidFill>
              </a:rPr>
              <a:t>Rey# </a:t>
            </a:r>
            <a:r>
              <a:rPr lang="en-US" sz="1800" b="1" i="1" dirty="0" smtClean="0">
                <a:solidFill>
                  <a:srgbClr val="FF0000"/>
                </a:solidFill>
              </a:rPr>
              <a:t>30M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3959" y="3912303"/>
            <a:ext cx="2881963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6696" y="6172451"/>
            <a:ext cx="222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AIAA-2008-6919, Vassberg, et al. “</a:t>
            </a:r>
            <a:r>
              <a:rPr lang="en-US" sz="800" dirty="0"/>
              <a:t>Development of a Common Research Model for Applied CFD Validation </a:t>
            </a:r>
            <a:r>
              <a:rPr lang="en-US" sz="800" dirty="0" smtClean="0"/>
              <a:t>Studies”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1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 Wing-Body </a:t>
            </a:r>
            <a:r>
              <a:rPr lang="en-US" dirty="0"/>
              <a:t>Reynolds </a:t>
            </a:r>
            <a:r>
              <a:rPr lang="en-US" dirty="0" smtClean="0"/>
              <a:t># Sweep </a:t>
            </a:r>
            <a:r>
              <a:rPr lang="en-US" dirty="0"/>
              <a:t>At </a:t>
            </a:r>
            <a:r>
              <a:rPr lang="en-US" dirty="0" smtClean="0"/>
              <a:t>Constant CL=0.50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666610"/>
          </a:xfrm>
        </p:spPr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3: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dirty="0" err="1" smtClean="0"/>
              <a:t>LoQ</a:t>
            </a:r>
            <a:r>
              <a:rPr lang="en-US" dirty="0" smtClean="0"/>
              <a:t>, Rey</a:t>
            </a:r>
            <a:r>
              <a:rPr lang="en-US" dirty="0"/>
              <a:t># </a:t>
            </a:r>
            <a:r>
              <a:rPr lang="en-US" dirty="0" smtClean="0"/>
              <a:t>5M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dirty="0" err="1" smtClean="0"/>
              <a:t>LoQ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FF0000"/>
                </a:solidFill>
              </a:rPr>
              <a:t>Rey</a:t>
            </a:r>
            <a:r>
              <a:rPr lang="en-US" b="1" i="1" dirty="0">
                <a:solidFill>
                  <a:srgbClr val="FF0000"/>
                </a:solidFill>
              </a:rPr>
              <a:t># </a:t>
            </a:r>
            <a:r>
              <a:rPr lang="en-US" b="1" i="1" dirty="0" smtClean="0">
                <a:solidFill>
                  <a:srgbClr val="FF0000"/>
                </a:solidFill>
              </a:rPr>
              <a:t>20M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b="1" i="1" dirty="0" err="1" smtClean="0">
                <a:solidFill>
                  <a:srgbClr val="FF0000"/>
                </a:solidFill>
              </a:rPr>
              <a:t>HiQ</a:t>
            </a:r>
            <a:r>
              <a:rPr lang="en-US" dirty="0" smtClean="0"/>
              <a:t>, Rey</a:t>
            </a:r>
            <a:r>
              <a:rPr lang="en-US" dirty="0"/>
              <a:t># </a:t>
            </a:r>
            <a:r>
              <a:rPr lang="en-US" dirty="0" smtClean="0"/>
              <a:t>20M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dirty="0" err="1" smtClean="0"/>
              <a:t>HiQ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FF0000"/>
                </a:solidFill>
              </a:rPr>
              <a:t>Rey</a:t>
            </a:r>
            <a:r>
              <a:rPr lang="en-US" b="1" i="1" dirty="0">
                <a:solidFill>
                  <a:srgbClr val="FF0000"/>
                </a:solidFill>
              </a:rPr>
              <a:t># </a:t>
            </a:r>
            <a:r>
              <a:rPr lang="en-US" b="1" i="1" dirty="0" smtClean="0">
                <a:solidFill>
                  <a:srgbClr val="FF0000"/>
                </a:solidFill>
              </a:rPr>
              <a:t>30M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6080759" y="2743200"/>
            <a:ext cx="301752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106372" y="2743201"/>
            <a:ext cx="3017506" cy="2743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3063239" y="2743200"/>
            <a:ext cx="301752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9786" y="2453168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ym typeface="Wingdings" panose="05000000000000000000" pitchFamily="2" charset="2"/>
              </a:rPr>
              <a:t>CDideal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57540" y="245316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Pitching Moment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84358" y="2453168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6710" y="5576985"/>
            <a:ext cx="1366152" cy="39321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rtlCol="0">
            <a:noAutofit/>
          </a:bodyPr>
          <a:lstStyle/>
          <a:p>
            <a:pPr algn="ctr"/>
            <a:r>
              <a:rPr lang="en-US" sz="1050" dirty="0" smtClean="0"/>
              <a:t>NTF197 &amp; NTF215</a:t>
            </a:r>
          </a:p>
          <a:p>
            <a:pPr algn="ctr"/>
            <a:r>
              <a:rPr lang="en-US" sz="1050" dirty="0" smtClean="0"/>
              <a:t>Test Data +/- sigma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2097854" y="5476384"/>
            <a:ext cx="5134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AIAA 2012-0707, M. Rivers and C. Hunter “Support System Effects on the NASA Common Research Model” </a:t>
            </a:r>
            <a:endParaRPr lang="en-US" sz="1000" dirty="0" smtClean="0"/>
          </a:p>
          <a:p>
            <a:r>
              <a:rPr lang="en-US" sz="1000" dirty="0" smtClean="0"/>
              <a:t>AIAA 2012-3209, M. Rivers, C. Hunter, and R. Campbell </a:t>
            </a:r>
            <a:r>
              <a:rPr lang="en-US" sz="1000" dirty="0"/>
              <a:t>“Further Investigation of the Support System Effects and Wing Twist on the NASA Common Research Model”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Adding </a:t>
            </a:r>
            <a:r>
              <a:rPr lang="en-US" sz="1000" dirty="0"/>
              <a:t>the model support system to the CFD model changes wing, tail and aft body pressures and </a:t>
            </a:r>
            <a:r>
              <a:rPr lang="en-US" sz="1000" dirty="0">
                <a:solidFill>
                  <a:srgbClr val="FF0000"/>
                </a:solidFill>
              </a:rPr>
              <a:t>increases CM by ~</a:t>
            </a:r>
            <a:r>
              <a:rPr lang="en-US" sz="1000" dirty="0" smtClean="0">
                <a:solidFill>
                  <a:srgbClr val="FF0000"/>
                </a:solidFill>
              </a:rPr>
              <a:t>0.03 and </a:t>
            </a:r>
            <a:r>
              <a:rPr lang="el-GR" sz="1000" dirty="0" smtClean="0">
                <a:solidFill>
                  <a:srgbClr val="FF0000"/>
                </a:solidFill>
              </a:rPr>
              <a:t>α </a:t>
            </a:r>
            <a:r>
              <a:rPr lang="en-US" sz="1000" dirty="0" smtClean="0">
                <a:solidFill>
                  <a:srgbClr val="FF0000"/>
                </a:solidFill>
              </a:rPr>
              <a:t>by ~0.2° at </a:t>
            </a:r>
            <a:r>
              <a:rPr lang="en-US" sz="1000" dirty="0">
                <a:solidFill>
                  <a:srgbClr val="FF0000"/>
                </a:solidFill>
              </a:rPr>
              <a:t>CL = </a:t>
            </a:r>
            <a:r>
              <a:rPr lang="en-US" sz="1000" dirty="0" smtClean="0">
                <a:solidFill>
                  <a:srgbClr val="FF0000"/>
                </a:solidFill>
              </a:rPr>
              <a:t>0.50 </a:t>
            </a:r>
            <a:r>
              <a:rPr lang="en-US" sz="1000" dirty="0"/>
              <a:t>for the Wing-Body-Tail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4056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 Wing-Body </a:t>
            </a:r>
            <a:r>
              <a:rPr lang="en-US" dirty="0"/>
              <a:t>Reynolds </a:t>
            </a:r>
            <a:r>
              <a:rPr lang="en-US" dirty="0" smtClean="0"/>
              <a:t># Sweep </a:t>
            </a:r>
            <a:r>
              <a:rPr lang="en-US" dirty="0"/>
              <a:t>At </a:t>
            </a:r>
            <a:r>
              <a:rPr lang="en-US" dirty="0" smtClean="0"/>
              <a:t>Constant CL=0.50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1666610"/>
          </a:xfrm>
        </p:spPr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3: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dirty="0" err="1" smtClean="0"/>
              <a:t>LoQ</a:t>
            </a:r>
            <a:r>
              <a:rPr lang="en-US" dirty="0" smtClean="0"/>
              <a:t>, Rey</a:t>
            </a:r>
            <a:r>
              <a:rPr lang="en-US" dirty="0"/>
              <a:t># </a:t>
            </a:r>
            <a:r>
              <a:rPr lang="en-US" dirty="0" smtClean="0"/>
              <a:t>5M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Mach=0.85, </a:t>
            </a:r>
            <a:r>
              <a:rPr lang="en-US" dirty="0" err="1" smtClean="0"/>
              <a:t>LoQ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FF0000"/>
                </a:solidFill>
              </a:rPr>
              <a:t>Rey</a:t>
            </a:r>
            <a:r>
              <a:rPr lang="en-US" b="1" i="1" dirty="0">
                <a:solidFill>
                  <a:srgbClr val="FF0000"/>
                </a:solidFill>
              </a:rPr>
              <a:t># </a:t>
            </a:r>
            <a:r>
              <a:rPr lang="en-US" b="1" i="1" dirty="0" smtClean="0">
                <a:solidFill>
                  <a:srgbClr val="FF0000"/>
                </a:solidFill>
              </a:rPr>
              <a:t>20M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</a:t>
            </a:r>
            <a:r>
              <a:rPr lang="en-US" dirty="0"/>
              <a:t>, </a:t>
            </a:r>
            <a:r>
              <a:rPr lang="en-US" b="1" i="1" dirty="0" err="1" smtClean="0">
                <a:solidFill>
                  <a:srgbClr val="FF0000"/>
                </a:solidFill>
              </a:rPr>
              <a:t>HiQ</a:t>
            </a:r>
            <a:r>
              <a:rPr lang="en-US" dirty="0" smtClean="0"/>
              <a:t>, Rey</a:t>
            </a:r>
            <a:r>
              <a:rPr lang="en-US" dirty="0"/>
              <a:t># </a:t>
            </a:r>
            <a:r>
              <a:rPr lang="en-US" dirty="0" smtClean="0"/>
              <a:t>20M</a:t>
            </a:r>
          </a:p>
          <a:p>
            <a:pPr marL="597687" lvl="1" indent="-342900">
              <a:buFont typeface="+mj-lt"/>
              <a:buAutoNum type="arabicPeriod"/>
            </a:pPr>
            <a:r>
              <a:rPr lang="en-US" dirty="0"/>
              <a:t>CL=0.50, </a:t>
            </a:r>
            <a:r>
              <a:rPr lang="en-US" dirty="0" smtClean="0"/>
              <a:t>Mach=0.85, </a:t>
            </a:r>
            <a:r>
              <a:rPr lang="en-US" dirty="0" err="1" smtClean="0"/>
              <a:t>HiQ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FF0000"/>
                </a:solidFill>
              </a:rPr>
              <a:t>Rey</a:t>
            </a:r>
            <a:r>
              <a:rPr lang="en-US" b="1" i="1" dirty="0">
                <a:solidFill>
                  <a:srgbClr val="FF0000"/>
                </a:solidFill>
              </a:rPr>
              <a:t># </a:t>
            </a:r>
            <a:r>
              <a:rPr lang="en-US" b="1" i="1" dirty="0" smtClean="0">
                <a:solidFill>
                  <a:srgbClr val="FF0000"/>
                </a:solidFill>
              </a:rPr>
              <a:t>30M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9786" y="2453168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ym typeface="Wingdings" panose="05000000000000000000" pitchFamily="2" charset="2"/>
              </a:rPr>
              <a:t>CDideal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57540" y="245316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Pitching Moment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84358" y="2453168"/>
            <a:ext cx="168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Angle of Attack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97854" y="5476384"/>
            <a:ext cx="5134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AIAA 2012-0707, M. Rivers and C. Hunter “Support System Effects on the NASA Common Research Model” </a:t>
            </a:r>
            <a:endParaRPr lang="en-US" sz="1000" dirty="0" smtClean="0"/>
          </a:p>
          <a:p>
            <a:r>
              <a:rPr lang="en-US" sz="1000" dirty="0" smtClean="0"/>
              <a:t>AIAA 2012-3209, M. Rivers, C. Hunter, and R. Campbell </a:t>
            </a:r>
            <a:r>
              <a:rPr lang="en-US" sz="1000" dirty="0"/>
              <a:t>“Further Investigation of the Support System Effects and Wing Twist on the NASA Common Research Model”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Adding </a:t>
            </a:r>
            <a:r>
              <a:rPr lang="en-US" sz="1000" dirty="0"/>
              <a:t>the model support system to the CFD model changes wing, tail and aft body pressures and </a:t>
            </a:r>
            <a:r>
              <a:rPr lang="en-US" sz="1000" dirty="0">
                <a:solidFill>
                  <a:srgbClr val="FF0000"/>
                </a:solidFill>
              </a:rPr>
              <a:t>increases CM by ~</a:t>
            </a:r>
            <a:r>
              <a:rPr lang="en-US" sz="1000" dirty="0" smtClean="0">
                <a:solidFill>
                  <a:srgbClr val="FF0000"/>
                </a:solidFill>
              </a:rPr>
              <a:t>0.03 and </a:t>
            </a:r>
            <a:r>
              <a:rPr lang="el-GR" sz="1000" dirty="0" smtClean="0">
                <a:solidFill>
                  <a:srgbClr val="FF0000"/>
                </a:solidFill>
              </a:rPr>
              <a:t>α </a:t>
            </a:r>
            <a:r>
              <a:rPr lang="en-US" sz="1000" dirty="0" smtClean="0">
                <a:solidFill>
                  <a:srgbClr val="FF0000"/>
                </a:solidFill>
              </a:rPr>
              <a:t>by ~0.2° at </a:t>
            </a:r>
            <a:r>
              <a:rPr lang="en-US" sz="1000" dirty="0">
                <a:solidFill>
                  <a:srgbClr val="FF0000"/>
                </a:solidFill>
              </a:rPr>
              <a:t>CL = </a:t>
            </a:r>
            <a:r>
              <a:rPr lang="en-US" sz="1000" dirty="0" smtClean="0">
                <a:solidFill>
                  <a:srgbClr val="FF0000"/>
                </a:solidFill>
              </a:rPr>
              <a:t>0.50 </a:t>
            </a:r>
            <a:r>
              <a:rPr lang="en-US" sz="1000" dirty="0"/>
              <a:t>for the Wing-Body-Tail configuration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710" y="5576985"/>
            <a:ext cx="1366152" cy="39321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rtlCol="0">
            <a:noAutofit/>
          </a:bodyPr>
          <a:lstStyle/>
          <a:p>
            <a:pPr algn="ctr"/>
            <a:r>
              <a:rPr lang="en-US" sz="1050" dirty="0" smtClean="0"/>
              <a:t>NTF197 &amp; NTF215</a:t>
            </a:r>
          </a:p>
          <a:p>
            <a:pPr algn="ctr"/>
            <a:r>
              <a:rPr lang="en-US" sz="1050" dirty="0" smtClean="0"/>
              <a:t>Test Data +/- sigma</a:t>
            </a:r>
            <a:endParaRPr lang="en-US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6080758" y="2743200"/>
            <a:ext cx="301752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3063238" y="2743200"/>
            <a:ext cx="3017520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46" r="8974" b="3846"/>
          <a:stretch/>
        </p:blipFill>
        <p:spPr>
          <a:xfrm>
            <a:off x="106372" y="2743201"/>
            <a:ext cx="3017506" cy="27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738664"/>
          </a:xfrm>
        </p:spPr>
        <p:txBody>
          <a:bodyPr/>
          <a:lstStyle/>
          <a:p>
            <a:r>
              <a:rPr lang="en-US" dirty="0" smtClean="0"/>
              <a:t>CRM </a:t>
            </a:r>
            <a:r>
              <a:rPr lang="en-US" dirty="0"/>
              <a:t>Wing-Body Alpha Sweep with Grid </a:t>
            </a:r>
            <a:r>
              <a:rPr lang="en-US" dirty="0" smtClean="0"/>
              <a:t>Adaptation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OVERFLOW: Solver, Grid </a:t>
            </a:r>
            <a:r>
              <a:rPr lang="en-US" dirty="0"/>
              <a:t>and Computing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7211723" cy="312547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OVERFLOW </a:t>
            </a:r>
            <a:r>
              <a:rPr lang="en-US" u="sng" dirty="0" smtClean="0"/>
              <a:t>version 2.3e</a:t>
            </a:r>
            <a:endParaRPr lang="en-US" u="sng" dirty="0"/>
          </a:p>
          <a:p>
            <a:r>
              <a:rPr lang="en-US" dirty="0" smtClean="0"/>
              <a:t>Same setup as used </a:t>
            </a:r>
            <a:r>
              <a:rPr lang="en-US" dirty="0"/>
              <a:t>for past </a:t>
            </a:r>
            <a:r>
              <a:rPr lang="en-US" dirty="0" smtClean="0"/>
              <a:t>workshops for consistency</a:t>
            </a:r>
            <a:endParaRPr lang="en-US" dirty="0"/>
          </a:p>
          <a:p>
            <a:pPr lvl="1"/>
            <a:r>
              <a:rPr lang="en-US" sz="1400" dirty="0" smtClean="0"/>
              <a:t>2nd </a:t>
            </a:r>
            <a:r>
              <a:rPr lang="en-US" sz="1400" dirty="0"/>
              <a:t>order central </a:t>
            </a:r>
            <a:r>
              <a:rPr lang="en-US" sz="1400" dirty="0" smtClean="0"/>
              <a:t>differencing</a:t>
            </a:r>
          </a:p>
          <a:p>
            <a:pPr lvl="2"/>
            <a:r>
              <a:rPr lang="en-US" sz="1200" dirty="0" smtClean="0"/>
              <a:t>Central / Beam-Warming scalar </a:t>
            </a:r>
            <a:r>
              <a:rPr lang="en-US" sz="1200" dirty="0" err="1" smtClean="0"/>
              <a:t>pentadiagonal</a:t>
            </a:r>
            <a:r>
              <a:rPr lang="en-US" sz="1200" dirty="0" smtClean="0"/>
              <a:t> scheme (IRHS=0, ILHS=2)</a:t>
            </a:r>
            <a:endParaRPr lang="en-US" sz="1200" dirty="0"/>
          </a:p>
          <a:p>
            <a:pPr lvl="1"/>
            <a:r>
              <a:rPr lang="en-US" sz="1400" dirty="0" smtClean="0"/>
              <a:t>SA turbulence </a:t>
            </a:r>
            <a:r>
              <a:rPr lang="en-US" sz="1400" dirty="0"/>
              <a:t>model (</a:t>
            </a:r>
            <a:r>
              <a:rPr lang="en-US" sz="1400" dirty="0" smtClean="0"/>
              <a:t>SA-neg-noft2) with:</a:t>
            </a:r>
          </a:p>
          <a:p>
            <a:pPr lvl="2"/>
            <a:r>
              <a:rPr lang="en-US" sz="1200" dirty="0" smtClean="0"/>
              <a:t>RC: rotation/curvature </a:t>
            </a:r>
            <a:r>
              <a:rPr lang="en-US" sz="1200" dirty="0"/>
              <a:t>corrections</a:t>
            </a:r>
            <a:endParaRPr lang="en-US" sz="1200" dirty="0" smtClean="0"/>
          </a:p>
          <a:p>
            <a:pPr lvl="2"/>
            <a:r>
              <a:rPr lang="en-US" sz="1200" dirty="0" smtClean="0"/>
              <a:t>QCR: nonlinear </a:t>
            </a:r>
            <a:r>
              <a:rPr lang="en-US" sz="1200" dirty="0"/>
              <a:t>stress model via QCR</a:t>
            </a:r>
            <a:endParaRPr lang="en-US" sz="1600" dirty="0"/>
          </a:p>
          <a:p>
            <a:pPr lvl="1"/>
            <a:r>
              <a:rPr lang="en-US" sz="1400" dirty="0" smtClean="0"/>
              <a:t>fully </a:t>
            </a:r>
            <a:r>
              <a:rPr lang="en-US" sz="1400" dirty="0"/>
              <a:t>turbulent boundary </a:t>
            </a:r>
            <a:r>
              <a:rPr lang="en-US" sz="1400" dirty="0" smtClean="0"/>
              <a:t>layer, free stream </a:t>
            </a:r>
            <a:r>
              <a:rPr lang="en-US" sz="1400" dirty="0"/>
              <a:t>initial </a:t>
            </a:r>
            <a:r>
              <a:rPr lang="en-US" sz="1400" dirty="0" smtClean="0"/>
              <a:t>conditions</a:t>
            </a:r>
          </a:p>
          <a:p>
            <a:pPr lvl="1"/>
            <a:r>
              <a:rPr lang="en-US" sz="1400" dirty="0" smtClean="0"/>
              <a:t>full </a:t>
            </a:r>
            <a:r>
              <a:rPr lang="en-US" sz="1400" dirty="0"/>
              <a:t>N-S, exact wall distance </a:t>
            </a:r>
            <a:r>
              <a:rPr lang="en-US" sz="1400" dirty="0" smtClean="0"/>
              <a:t>calculation</a:t>
            </a:r>
          </a:p>
          <a:p>
            <a:r>
              <a:rPr lang="en-US" dirty="0" smtClean="0"/>
              <a:t>Common </a:t>
            </a:r>
            <a:r>
              <a:rPr lang="en-US" dirty="0"/>
              <a:t>Overset Grid</a:t>
            </a:r>
          </a:p>
          <a:p>
            <a:pPr lvl="1"/>
            <a:r>
              <a:rPr lang="en-US" dirty="0"/>
              <a:t>Provided by </a:t>
            </a:r>
            <a:r>
              <a:rPr lang="en-US" dirty="0" smtClean="0"/>
              <a:t>Committee</a:t>
            </a:r>
            <a:endParaRPr lang="en-US" sz="1400" dirty="0" smtClean="0"/>
          </a:p>
          <a:p>
            <a:r>
              <a:rPr lang="en-US" sz="1550" dirty="0" smtClean="0"/>
              <a:t>Utilized </a:t>
            </a:r>
            <a:r>
              <a:rPr lang="en-US" sz="1550" dirty="0"/>
              <a:t>Ivy Bridge nodes with 2 ten-core processor per </a:t>
            </a:r>
            <a:r>
              <a:rPr lang="en-US" sz="1550" dirty="0" smtClean="0"/>
              <a:t>node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20858"/>
              </p:ext>
            </p:extLst>
          </p:nvPr>
        </p:nvGraphicFramePr>
        <p:xfrm>
          <a:off x="914400" y="4114800"/>
          <a:ext cx="757965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1505"/>
                <a:gridCol w="1011555"/>
                <a:gridCol w="992765"/>
                <a:gridCol w="992765"/>
                <a:gridCol w="781049"/>
                <a:gridCol w="1204481"/>
                <a:gridCol w="992765"/>
                <a:gridCol w="992765"/>
              </a:tblGrid>
              <a:tr h="1642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points (M)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sec/it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sec/it/grid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iterations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wall clock</a:t>
                      </a:r>
                      <a:endParaRPr lang="en-US" sz="1200" dirty="0"/>
                    </a:p>
                  </a:txBody>
                  <a:tcPr/>
                </a:tc>
              </a:tr>
              <a:tr h="2201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Tiny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5.72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16.550e-8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5.1 </a:t>
                      </a:r>
                      <a:r>
                        <a:rPr lang="en-US" sz="1200" dirty="0" err="1" smtClean="0"/>
                        <a:t>hrs</a:t>
                      </a:r>
                      <a:endParaRPr lang="en-US" sz="1200" dirty="0"/>
                    </a:p>
                  </a:txBody>
                  <a:tcPr/>
                </a:tc>
              </a:tr>
              <a:tr h="1998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Coarse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18.62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10.450e-8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10.5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hrs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Medium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43.32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3.703e-8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10.9 </a:t>
                      </a:r>
                      <a:r>
                        <a:rPr lang="en-US" sz="1200" dirty="0" err="1" smtClean="0"/>
                        <a:t>hrs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83.66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2.511e-8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14.3 </a:t>
                      </a:r>
                      <a:r>
                        <a:rPr lang="en-US" sz="1200" dirty="0" err="1" smtClean="0"/>
                        <a:t>hrs</a:t>
                      </a:r>
                      <a:endParaRPr lang="en-US" sz="12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Extra Fine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143.47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1.599e-8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18.8 </a:t>
                      </a:r>
                      <a:r>
                        <a:rPr lang="en-US" sz="1200" dirty="0" err="1" smtClean="0"/>
                        <a:t>hrs</a:t>
                      </a:r>
                      <a:endParaRPr lang="en-US" sz="1200" dirty="0" smtClean="0"/>
                    </a:p>
                  </a:txBody>
                  <a:tcPr/>
                </a:tc>
              </a:tr>
              <a:tr h="1312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Ultra Fine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226.59 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2.79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1.240e-8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26.9 </a:t>
                      </a:r>
                      <a:r>
                        <a:rPr lang="en-US" sz="1200" dirty="0" err="1" smtClean="0"/>
                        <a:t>hrs</a:t>
                      </a:r>
                      <a:endParaRPr 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4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CRM </a:t>
            </a:r>
            <a:r>
              <a:rPr lang="en-US" dirty="0"/>
              <a:t>Wing-Body Alpha Sweep with Grid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6367550" cy="1140312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4</a:t>
            </a:r>
            <a:r>
              <a:rPr lang="en-US" dirty="0" smtClean="0"/>
              <a:t>a</a:t>
            </a:r>
            <a:r>
              <a:rPr lang="en-US" dirty="0"/>
              <a:t>: Mach=0.85, Rey# </a:t>
            </a:r>
            <a:r>
              <a:rPr lang="en-US" dirty="0" smtClean="0"/>
              <a:t>20M, </a:t>
            </a:r>
            <a:r>
              <a:rPr lang="en-US" dirty="0"/>
              <a:t>Alpha=[2.75° - 4.25° by 0.25</a:t>
            </a:r>
            <a:r>
              <a:rPr lang="en-US" dirty="0" smtClean="0"/>
              <a:t>°]</a:t>
            </a:r>
          </a:p>
          <a:p>
            <a:pPr lvl="1"/>
            <a:r>
              <a:rPr lang="en-US" dirty="0" smtClean="0"/>
              <a:t>Closed Symbols</a:t>
            </a:r>
            <a:endParaRPr lang="en-US" dirty="0"/>
          </a:p>
          <a:p>
            <a:r>
              <a:rPr lang="en-US" dirty="0" smtClean="0"/>
              <a:t>Case 4b: Mach=0.85, Rey#  5M, Alpha=[2.75° - 4.25</a:t>
            </a:r>
            <a:r>
              <a:rPr lang="en-US" dirty="0"/>
              <a:t>°</a:t>
            </a:r>
            <a:r>
              <a:rPr lang="en-US" dirty="0" smtClean="0"/>
              <a:t> by 0.25°]</a:t>
            </a:r>
          </a:p>
          <a:p>
            <a:pPr lvl="1"/>
            <a:r>
              <a:rPr lang="en-US" dirty="0" smtClean="0"/>
              <a:t>Open Symbols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7491" y="2194560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Rey# 20M: Drag Polar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22077" y="2194560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Rey# 5M: Drag Polar</a:t>
            </a:r>
            <a:endParaRPr lang="en-US" sz="1600" b="1" dirty="0"/>
          </a:p>
        </p:txBody>
      </p:sp>
      <p:pic>
        <p:nvPicPr>
          <p:cNvPr id="5" name="CD_v_C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468880"/>
            <a:ext cx="4114800" cy="3657600"/>
          </a:xfrm>
          <a:prstGeom prst="rect">
            <a:avLst/>
          </a:prstGeom>
        </p:spPr>
      </p:pic>
      <p:pic>
        <p:nvPicPr>
          <p:cNvPr id="9" name="CD_v_C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54880" y="2468880"/>
            <a:ext cx="4114800" cy="3657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3048171" y="4844258"/>
            <a:ext cx="3474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963767" y="4607614"/>
            <a:ext cx="518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50 </a:t>
            </a:r>
            <a:r>
              <a:rPr lang="en-US" sz="800" dirty="0" err="1" smtClean="0"/>
              <a:t>cnts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60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8156448" cy="4053417"/>
          </a:xfrm>
        </p:spPr>
        <p:txBody>
          <a:bodyPr/>
          <a:lstStyle/>
          <a:p>
            <a:r>
              <a:rPr lang="en-US" sz="1800" dirty="0" smtClean="0"/>
              <a:t>Solver Comparison</a:t>
            </a:r>
          </a:p>
          <a:p>
            <a:pPr lvl="1"/>
            <a:r>
              <a:rPr lang="en-US" dirty="0" smtClean="0"/>
              <a:t>The agreement between very different grid and solver strategies is very impressive</a:t>
            </a:r>
          </a:p>
          <a:p>
            <a:r>
              <a:rPr lang="en-US" sz="1800" dirty="0" smtClean="0"/>
              <a:t>Turbulence Model</a:t>
            </a:r>
          </a:p>
          <a:p>
            <a:pPr lvl="1"/>
            <a:r>
              <a:rPr lang="en-US" dirty="0" smtClean="0"/>
              <a:t>SA without QCR results in non-physical side-of-body separation</a:t>
            </a:r>
          </a:p>
          <a:p>
            <a:pPr lvl="2"/>
            <a:r>
              <a:rPr lang="en-US" sz="1400" dirty="0" smtClean="0"/>
              <a:t>Consistent with previous DPW results</a:t>
            </a:r>
            <a:endParaRPr lang="en-US" dirty="0" smtClean="0"/>
          </a:p>
          <a:p>
            <a:pPr lvl="1"/>
            <a:r>
              <a:rPr lang="en-US" dirty="0" smtClean="0"/>
              <a:t>RC terms have an impact on forces/moments</a:t>
            </a:r>
          </a:p>
          <a:p>
            <a:pPr lvl="2"/>
            <a:r>
              <a:rPr lang="en-US" sz="1400" dirty="0" smtClean="0"/>
              <a:t>Reduced lift and more positive pitching moment at constant alpha</a:t>
            </a:r>
          </a:p>
          <a:p>
            <a:r>
              <a:rPr lang="en-US" sz="1800" dirty="0" smtClean="0"/>
              <a:t>Grid Adaption</a:t>
            </a:r>
          </a:p>
          <a:p>
            <a:pPr lvl="1"/>
            <a:r>
              <a:rPr lang="en-US" dirty="0" smtClean="0"/>
              <a:t>GGNS-T1 with EPIC adaption based on the drag adjoint achieves results for Lift, Drag, and Pitching Moment comparable to OVERFLOW on the L6-UltraFine grid with an order of magnitude smaller grid!</a:t>
            </a:r>
          </a:p>
          <a:p>
            <a:pPr lvl="2"/>
            <a:r>
              <a:rPr lang="en-US" sz="1400" dirty="0" smtClean="0"/>
              <a:t>Overflow L6: 226.6M</a:t>
            </a:r>
          </a:p>
          <a:p>
            <a:pPr lvl="2"/>
            <a:r>
              <a:rPr lang="en-US" sz="1400" dirty="0" smtClean="0"/>
              <a:t>GGNS-T1 L24: ~13M</a:t>
            </a:r>
          </a:p>
          <a:p>
            <a:pPr lvl="1"/>
            <a:r>
              <a:rPr lang="en-US" dirty="0" smtClean="0"/>
              <a:t>Alternative </a:t>
            </a:r>
            <a:r>
              <a:rPr lang="en-US" dirty="0"/>
              <a:t>grid adaption </a:t>
            </a:r>
            <a:r>
              <a:rPr lang="en-US" dirty="0" smtClean="0"/>
              <a:t>based on flow features and/or the lift adjoint based metrics converge to the same result as the those shown here based on the drag adjoint.</a:t>
            </a:r>
          </a:p>
        </p:txBody>
      </p:sp>
    </p:spTree>
    <p:extLst>
      <p:ext uri="{BB962C8B-B14F-4D97-AF65-F5344CB8AC3E}">
        <p14:creationId xmlns:p14="http://schemas.microsoft.com/office/powerpoint/2010/main" val="14811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9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14400"/>
            <a:ext cx="8509299" cy="3454792"/>
          </a:xfrm>
        </p:spPr>
        <p:txBody>
          <a:bodyPr/>
          <a:lstStyle/>
          <a:p>
            <a:r>
              <a:rPr lang="en-US" sz="1600" dirty="0">
                <a:solidFill>
                  <a:schemeClr val="accent5"/>
                </a:solidFill>
              </a:rPr>
              <a:t>[1] </a:t>
            </a:r>
            <a:r>
              <a:rPr lang="en-US" sz="1600" dirty="0" smtClean="0">
                <a:solidFill>
                  <a:schemeClr val="accent5"/>
                </a:solidFill>
              </a:rPr>
              <a:t>K R </a:t>
            </a:r>
            <a:r>
              <a:rPr lang="en-US" sz="1600" dirty="0">
                <a:solidFill>
                  <a:schemeClr val="accent5"/>
                </a:solidFill>
              </a:rPr>
              <a:t>Holst, </a:t>
            </a:r>
            <a:r>
              <a:rPr lang="en-US" sz="1600" dirty="0" smtClean="0">
                <a:solidFill>
                  <a:schemeClr val="accent5"/>
                </a:solidFill>
              </a:rPr>
              <a:t>R S </a:t>
            </a:r>
            <a:r>
              <a:rPr lang="en-US" sz="1600" dirty="0">
                <a:solidFill>
                  <a:schemeClr val="accent5"/>
                </a:solidFill>
              </a:rPr>
              <a:t>Glasby, </a:t>
            </a:r>
            <a:r>
              <a:rPr lang="en-US" sz="1600" dirty="0" smtClean="0">
                <a:solidFill>
                  <a:schemeClr val="accent5"/>
                </a:solidFill>
              </a:rPr>
              <a:t>J T </a:t>
            </a:r>
            <a:r>
              <a:rPr lang="en-US" sz="1600" dirty="0">
                <a:solidFill>
                  <a:schemeClr val="accent5"/>
                </a:solidFill>
              </a:rPr>
              <a:t>Erwin, </a:t>
            </a:r>
            <a:r>
              <a:rPr lang="en-US" sz="1600" dirty="0" smtClean="0">
                <a:solidFill>
                  <a:schemeClr val="accent5"/>
                </a:solidFill>
              </a:rPr>
              <a:t>D L </a:t>
            </a:r>
            <a:r>
              <a:rPr lang="en-US" sz="1600" dirty="0" err="1">
                <a:solidFill>
                  <a:schemeClr val="accent5"/>
                </a:solidFill>
              </a:rPr>
              <a:t>Stefanski</a:t>
            </a:r>
            <a:r>
              <a:rPr lang="en-US" sz="1600" dirty="0">
                <a:solidFill>
                  <a:schemeClr val="accent5"/>
                </a:solidFill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</a:rPr>
              <a:t>J G Coder</a:t>
            </a:r>
            <a:r>
              <a:rPr lang="en-US" sz="1600" dirty="0">
                <a:solidFill>
                  <a:schemeClr val="accent5"/>
                </a:solidFill>
              </a:rPr>
              <a:t>, High-Order Shock Capturing Techniques </a:t>
            </a:r>
            <a:r>
              <a:rPr lang="en-US" sz="1600" dirty="0" smtClean="0">
                <a:solidFill>
                  <a:schemeClr val="accent5"/>
                </a:solidFill>
              </a:rPr>
              <a:t>using HPCMP </a:t>
            </a:r>
            <a:r>
              <a:rPr lang="en-US" sz="1600" dirty="0">
                <a:solidFill>
                  <a:schemeClr val="accent5"/>
                </a:solidFill>
              </a:rPr>
              <a:t>CREATE-AV Kestrel, AIAA </a:t>
            </a:r>
            <a:r>
              <a:rPr lang="en-US" sz="1600" dirty="0" err="1">
                <a:solidFill>
                  <a:schemeClr val="accent5"/>
                </a:solidFill>
              </a:rPr>
              <a:t>Scitech</a:t>
            </a:r>
            <a:r>
              <a:rPr lang="en-US" sz="1600" dirty="0">
                <a:solidFill>
                  <a:schemeClr val="accent5"/>
                </a:solidFill>
              </a:rPr>
              <a:t> 2019 Forum, </a:t>
            </a:r>
            <a:r>
              <a:rPr lang="en-US" sz="1600" dirty="0" smtClean="0">
                <a:solidFill>
                  <a:schemeClr val="accent5"/>
                </a:solidFill>
              </a:rPr>
              <a:t>2019</a:t>
            </a:r>
          </a:p>
          <a:p>
            <a:r>
              <a:rPr lang="en-US" sz="1600" dirty="0" smtClean="0">
                <a:solidFill>
                  <a:schemeClr val="accent5"/>
                </a:solidFill>
              </a:rPr>
              <a:t>[</a:t>
            </a:r>
            <a:r>
              <a:rPr lang="en-US" sz="1600" dirty="0">
                <a:solidFill>
                  <a:schemeClr val="accent5"/>
                </a:solidFill>
              </a:rPr>
              <a:t>2] </a:t>
            </a:r>
            <a:r>
              <a:rPr lang="en-US" sz="1600" dirty="0">
                <a:solidFill>
                  <a:schemeClr val="accent5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schemeClr val="accent5"/>
                </a:solidFill>
                <a:hlinkClick r:id="rId2"/>
              </a:rPr>
              <a:t>petsc.org</a:t>
            </a:r>
            <a:endParaRPr lang="en-US" sz="1600" dirty="0" smtClean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[3] </a:t>
            </a:r>
            <a:r>
              <a:rPr lang="en-US" sz="1600" dirty="0" smtClean="0">
                <a:solidFill>
                  <a:schemeClr val="accent5"/>
                </a:solidFill>
              </a:rPr>
              <a:t>Todd </a:t>
            </a:r>
            <a:r>
              <a:rPr lang="en-US" sz="1600" dirty="0">
                <a:solidFill>
                  <a:schemeClr val="accent5"/>
                </a:solidFill>
              </a:rPr>
              <a:t>Michal and Joshua Krakos, Anisotropic Mesh Adaptation Through Edge Primitive Operations, AIAA Paper 2012--159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[4] Dmitry S. Kamenetskiy, Joshua A. Krakos, Todd Michal, Francesco Clerici, Frédéric Alauzet, Adrien Loseille, Michael A. Park, Stephen L. Wood, Aravind Balan, Marshall C. Galbraith, Anisotropic Goal-Based Mesh Adaptation Metric Clarification and Development, AIAA paper 2022-1245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endParaRPr lang="en-US" sz="1600" dirty="0">
              <a:solidFill>
                <a:schemeClr val="accent5"/>
              </a:solidFill>
            </a:endParaRPr>
          </a:p>
          <a:p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GGNS-T1: Solver, Grid </a:t>
            </a:r>
            <a:r>
              <a:rPr lang="en-US" dirty="0"/>
              <a:t>and Computing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7211723" cy="523989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GGNS-T1</a:t>
            </a:r>
            <a:endParaRPr lang="en-US" u="sng" dirty="0"/>
          </a:p>
          <a:p>
            <a:r>
              <a:rPr lang="en-US" dirty="0"/>
              <a:t>Discretization</a:t>
            </a:r>
          </a:p>
          <a:p>
            <a:pPr lvl="1"/>
            <a:r>
              <a:rPr lang="en-US" sz="1400" dirty="0"/>
              <a:t>SU/PG(1)</a:t>
            </a:r>
          </a:p>
          <a:p>
            <a:pPr lvl="2"/>
            <a:r>
              <a:rPr lang="en-US" sz="1200" dirty="0"/>
              <a:t>Tetrahedral cells</a:t>
            </a:r>
          </a:p>
          <a:p>
            <a:pPr lvl="2"/>
            <a:r>
              <a:rPr lang="en-US" sz="1200" dirty="0"/>
              <a:t>piecewise-linear, globally continuous finite elements</a:t>
            </a:r>
          </a:p>
          <a:p>
            <a:pPr lvl="2"/>
            <a:r>
              <a:rPr lang="en-US" sz="1200" dirty="0"/>
              <a:t>Residual-based stabilization</a:t>
            </a:r>
          </a:p>
          <a:p>
            <a:pPr lvl="1"/>
            <a:r>
              <a:rPr lang="en-US" sz="1400" dirty="0"/>
              <a:t>Shock capturing/artificial dissipation by (Glasby et.al.[1])</a:t>
            </a:r>
          </a:p>
          <a:p>
            <a:r>
              <a:rPr lang="en-US" dirty="0"/>
              <a:t>Solver</a:t>
            </a:r>
          </a:p>
          <a:p>
            <a:pPr lvl="1"/>
            <a:r>
              <a:rPr lang="en-US" sz="1400" dirty="0"/>
              <a:t>RANS, steady-state (SA, SA-QCR2000, SARC-QCR2000 fully turbulent)</a:t>
            </a:r>
          </a:p>
          <a:p>
            <a:pPr lvl="1"/>
            <a:r>
              <a:rPr lang="en-US" sz="1400" dirty="0"/>
              <a:t>Fully coupled turbulence equations</a:t>
            </a:r>
          </a:p>
          <a:p>
            <a:pPr lvl="1"/>
            <a:r>
              <a:rPr lang="en-US" sz="1400" dirty="0"/>
              <a:t>Exact Jacobians (except SARC) with operator overloading</a:t>
            </a:r>
          </a:p>
          <a:p>
            <a:pPr lvl="1"/>
            <a:r>
              <a:rPr lang="en-US" sz="1400" dirty="0"/>
              <a:t>Pseudo-transient continuation to steady-state</a:t>
            </a:r>
          </a:p>
          <a:p>
            <a:pPr lvl="1"/>
            <a:r>
              <a:rPr lang="en-US" sz="1400" dirty="0"/>
              <a:t>Newton’s method</a:t>
            </a:r>
          </a:p>
          <a:p>
            <a:pPr lvl="1"/>
            <a:r>
              <a:rPr lang="en-US" sz="1400" dirty="0"/>
              <a:t>Parallel MPI implementation based on </a:t>
            </a:r>
            <a:r>
              <a:rPr lang="en-US" sz="1400" dirty="0" err="1"/>
              <a:t>PETSc</a:t>
            </a:r>
            <a:r>
              <a:rPr lang="en-US" sz="1400" dirty="0"/>
              <a:t> [2]</a:t>
            </a:r>
          </a:p>
          <a:p>
            <a:pPr lvl="1"/>
            <a:r>
              <a:rPr lang="en-US" sz="1400" dirty="0"/>
              <a:t>12 orders for the dual-volume weighted discrete residuals</a:t>
            </a:r>
          </a:p>
          <a:p>
            <a:pPr lvl="1"/>
            <a:r>
              <a:rPr lang="en-US" sz="1400" dirty="0"/>
              <a:t>10 orders for the adjoint linear system residual</a:t>
            </a:r>
          </a:p>
          <a:p>
            <a:r>
              <a:rPr lang="en-US" dirty="0"/>
              <a:t>Adaptation : EPIC [3]</a:t>
            </a:r>
          </a:p>
          <a:p>
            <a:pPr lvl="1"/>
            <a:r>
              <a:rPr lang="en-US" sz="1400" dirty="0"/>
              <a:t>Goal oriented (GO) “</a:t>
            </a:r>
            <a:r>
              <a:rPr lang="el-GR" sz="1400" dirty="0"/>
              <a:t>ε</a:t>
            </a:r>
            <a:r>
              <a:rPr lang="en-US" sz="1400" baseline="-25000" dirty="0"/>
              <a:t>1</a:t>
            </a:r>
            <a:r>
              <a:rPr lang="en-US" sz="1400" dirty="0"/>
              <a:t>+</a:t>
            </a:r>
            <a:r>
              <a:rPr lang="el-GR" sz="1400" dirty="0"/>
              <a:t> ε</a:t>
            </a:r>
            <a:r>
              <a:rPr lang="en-US" sz="1400" baseline="-25000" dirty="0"/>
              <a:t>2</a:t>
            </a:r>
            <a:r>
              <a:rPr lang="en-US" sz="1400" dirty="0"/>
              <a:t>, multi-component” from </a:t>
            </a:r>
            <a:r>
              <a:rPr lang="en-US" sz="1400" dirty="0" smtClean="0"/>
              <a:t>[4]</a:t>
            </a:r>
            <a:endParaRPr lang="en-US" sz="1400" dirty="0"/>
          </a:p>
          <a:p>
            <a:r>
              <a:rPr lang="en-US" dirty="0"/>
              <a:t>400 cores x 24 hours for 24 solver/adaptation cycles</a:t>
            </a:r>
          </a:p>
          <a:p>
            <a:pPr lvl="1"/>
            <a:r>
              <a:rPr lang="en-US" sz="1400" dirty="0"/>
              <a:t>Includes primal and adjoint solves and grid adaptation times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523517"/>
              </p:ext>
            </p:extLst>
          </p:nvPr>
        </p:nvGraphicFramePr>
        <p:xfrm>
          <a:off x="6035040" y="4114800"/>
          <a:ext cx="258699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1505"/>
                <a:gridCol w="1011555"/>
                <a:gridCol w="963930"/>
              </a:tblGrid>
              <a:tr h="1642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points (M)</a:t>
                      </a:r>
                      <a:endParaRPr lang="en-US" sz="1200" dirty="0"/>
                    </a:p>
                  </a:txBody>
                  <a:tcPr/>
                </a:tc>
              </a:tr>
              <a:tr h="2201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L0 – L13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 –&gt; 1.8 M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L14 – L16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~3.6 M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~5.0 M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L18 - L20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~6.8 M</a:t>
                      </a:r>
                      <a:endParaRPr lang="en-US" sz="1200" dirty="0"/>
                    </a:p>
                  </a:txBody>
                  <a:tcPr/>
                </a:tc>
              </a:tr>
              <a:tr h="2708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~10.9</a:t>
                      </a:r>
                      <a:r>
                        <a:rPr lang="en-US" sz="1200" baseline="0" dirty="0" smtClean="0"/>
                        <a:t> M</a:t>
                      </a:r>
                      <a:endParaRPr lang="en-US" sz="1200" dirty="0"/>
                    </a:p>
                  </a:txBody>
                  <a:tcPr/>
                </a:tc>
              </a:tr>
              <a:tr h="1312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L22 –</a:t>
                      </a:r>
                      <a:r>
                        <a:rPr lang="en-US" sz="1200" baseline="0" dirty="0" smtClean="0"/>
                        <a:t> L24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~13.5 M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26480" y="3566160"/>
            <a:ext cx="2313986" cy="51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69065" indent="-169065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6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713" indent="-211926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725073" indent="-172637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933427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141781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1484673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1827564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2170456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2513348" indent="-122632" algn="l" defTabSz="615539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dirty="0" smtClean="0"/>
              <a:t>EPIC Adapted Grids</a:t>
            </a:r>
          </a:p>
          <a:p>
            <a:pPr marL="0" indent="-42861" algn="ctr">
              <a:buNone/>
            </a:pPr>
            <a:r>
              <a:rPr lang="en-US" sz="1400" b="0" kern="0" dirty="0" smtClean="0"/>
              <a:t>Drag Adjoint Adaption</a:t>
            </a: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19628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GGNS-T1/EPIC </a:t>
            </a:r>
            <a:r>
              <a:rPr lang="en-US" dirty="0" smtClean="0"/>
              <a:t>Grid Visualization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914400"/>
            <a:ext cx="384048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3840480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566160"/>
            <a:ext cx="3840480" cy="25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66160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530915"/>
          </a:xfrm>
        </p:spPr>
        <p:txBody>
          <a:bodyPr/>
          <a:lstStyle/>
          <a:p>
            <a:r>
              <a:rPr lang="en-US" dirty="0"/>
              <a:t>Residuals for Mach 0.85, CL = </a:t>
            </a:r>
            <a:r>
              <a:rPr lang="en-US" dirty="0" smtClean="0"/>
              <a:t>0.58</a:t>
            </a:r>
          </a:p>
          <a:p>
            <a:pPr lvl="1"/>
            <a:r>
              <a:rPr lang="en-US" dirty="0" smtClean="0"/>
              <a:t>Medium Grid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13969" r="7954" b="8029"/>
          <a:stretch/>
        </p:blipFill>
        <p:spPr>
          <a:xfrm>
            <a:off x="4572000" y="1097280"/>
            <a:ext cx="3741956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4736" r="8548" b="8616"/>
          <a:stretch/>
        </p:blipFill>
        <p:spPr>
          <a:xfrm>
            <a:off x="4572000" y="3657600"/>
            <a:ext cx="3743159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2160" y="847344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Wingdings" panose="05000000000000000000" pitchFamily="2" charset="2"/>
              </a:rPr>
              <a:t>OVERFLOW</a:t>
            </a:r>
          </a:p>
          <a:p>
            <a:pPr algn="ctr"/>
            <a:r>
              <a:rPr lang="en-US" sz="1600" b="1" dirty="0">
                <a:sym typeface="Wingdings" panose="05000000000000000000" pitchFamily="2" charset="2"/>
              </a:rPr>
              <a:t>R</a:t>
            </a:r>
            <a:r>
              <a:rPr lang="en-US" sz="1600" b="1" dirty="0" smtClean="0">
                <a:sym typeface="Wingdings" panose="05000000000000000000" pitchFamily="2" charset="2"/>
              </a:rPr>
              <a:t>ey# 20M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28490" y="3749040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Wingdings" panose="05000000000000000000" pitchFamily="2" charset="2"/>
              </a:rPr>
              <a:t>Rey# 5M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377440"/>
            <a:ext cx="36576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9699" y="2125035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ym typeface="Wingdings" panose="05000000000000000000" pitchFamily="2" charset="2"/>
              </a:rPr>
              <a:t>G</a:t>
            </a:r>
            <a:r>
              <a:rPr lang="en-US" sz="1600" b="1" dirty="0" smtClean="0">
                <a:sym typeface="Wingdings" panose="05000000000000000000" pitchFamily="2" charset="2"/>
              </a:rPr>
              <a:t>GNS-T1</a:t>
            </a:r>
          </a:p>
          <a:p>
            <a:pPr algn="ctr"/>
            <a:r>
              <a:rPr lang="en-US" sz="1600" b="1" dirty="0" smtClean="0">
                <a:sym typeface="Wingdings" panose="05000000000000000000" pitchFamily="2" charset="2"/>
              </a:rPr>
              <a:t>(Final Grid)</a:t>
            </a:r>
            <a:endParaRPr lang="en-US" sz="1600" b="1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  <a:r>
              <a:rPr lang="en-US" dirty="0" smtClean="0"/>
              <a:t>History: Residuals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45720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572000" cy="3657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914400"/>
            <a:ext cx="5676900" cy="253916"/>
          </a:xfrm>
        </p:spPr>
        <p:txBody>
          <a:bodyPr/>
          <a:lstStyle/>
          <a:p>
            <a:r>
              <a:rPr lang="en-US" dirty="0" smtClean="0"/>
              <a:t>Forces/Moments for Mach=0.85, CL=0.58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3248" y="207264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Wingdings" panose="05000000000000000000" pitchFamily="2" charset="2"/>
              </a:rPr>
              <a:t>Drag Coefficient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08192" y="2072640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Wingdings" panose="05000000000000000000" pitchFamily="2" charset="2"/>
              </a:rPr>
              <a:t>Pitching Moment</a:t>
            </a:r>
            <a:endParaRPr lang="en-US" sz="1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History: </a:t>
            </a:r>
            <a:r>
              <a:rPr lang="en-US" dirty="0"/>
              <a:t>Force/Moment</a:t>
            </a:r>
          </a:p>
        </p:txBody>
      </p:sp>
    </p:spTree>
    <p:extLst>
      <p:ext uri="{BB962C8B-B14F-4D97-AF65-F5344CB8AC3E}">
        <p14:creationId xmlns:p14="http://schemas.microsoft.com/office/powerpoint/2010/main" val="2328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Cases </a:t>
            </a:r>
            <a:r>
              <a:rPr lang="en-US" dirty="0"/>
              <a:t>Analyzed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46553"/>
              </p:ext>
            </p:extLst>
          </p:nvPr>
        </p:nvGraphicFramePr>
        <p:xfrm>
          <a:off x="457198" y="1005840"/>
          <a:ext cx="825277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218"/>
                <a:gridCol w="1567180"/>
                <a:gridCol w="1262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1: Grid</a:t>
                      </a:r>
                      <a:r>
                        <a:rPr lang="en-US" sz="2000" baseline="0" dirty="0" smtClean="0"/>
                        <a:t> C</a:t>
                      </a:r>
                      <a:r>
                        <a:rPr lang="en-US" sz="2000" dirty="0" smtClean="0"/>
                        <a:t>onvergence Study (CL=0.58)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OVERFLOW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GGNS-T1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1a: Rey# 20M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1b: Rey# 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86138"/>
              </p:ext>
            </p:extLst>
          </p:nvPr>
        </p:nvGraphicFramePr>
        <p:xfrm>
          <a:off x="457200" y="2377440"/>
          <a:ext cx="824668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7127"/>
                <a:gridCol w="1567180"/>
                <a:gridCol w="1262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2: Alpha Sweep (Fixed</a:t>
                      </a:r>
                      <a:r>
                        <a:rPr lang="en-US" sz="2000" baseline="0" dirty="0" smtClean="0"/>
                        <a:t> Grid)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OVERFLOW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GGNS-T1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2a: Rey# 20M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2b: Rey# 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49725"/>
              </p:ext>
            </p:extLst>
          </p:nvPr>
        </p:nvGraphicFramePr>
        <p:xfrm>
          <a:off x="457200" y="3749040"/>
          <a:ext cx="823283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273"/>
                <a:gridCol w="1567180"/>
                <a:gridCol w="1262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3: Reynolds Number / Q Sweep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OVERFLOW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GGNS-T1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3:</a:t>
                      </a:r>
                      <a:r>
                        <a:rPr lang="en-US" sz="2000" baseline="0" dirty="0" smtClean="0"/>
                        <a:t> CL=0.50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08645"/>
              </p:ext>
            </p:extLst>
          </p:nvPr>
        </p:nvGraphicFramePr>
        <p:xfrm>
          <a:off x="457200" y="4754880"/>
          <a:ext cx="823283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273"/>
                <a:gridCol w="1567180"/>
                <a:gridCol w="1262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4: Alpha Sweep (</a:t>
                      </a:r>
                      <a:r>
                        <a:rPr lang="en-US" sz="2000" baseline="0" dirty="0" smtClean="0"/>
                        <a:t>Grid Adaptive)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OVERFLOW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GGNS-T1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4a: Rey# 20M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Case 4b: Rey# 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X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5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369332"/>
          </a:xfrm>
        </p:spPr>
        <p:txBody>
          <a:bodyPr/>
          <a:lstStyle/>
          <a:p>
            <a:r>
              <a:rPr lang="en-US" dirty="0"/>
              <a:t>CRM Wing-Body Grid Convergence Study</a:t>
            </a:r>
          </a:p>
        </p:txBody>
      </p:sp>
    </p:spTree>
    <p:extLst>
      <p:ext uri="{BB962C8B-B14F-4D97-AF65-F5344CB8AC3E}">
        <p14:creationId xmlns:p14="http://schemas.microsoft.com/office/powerpoint/2010/main" val="159986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eing_Blu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O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OD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D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oeing_Blue" id="{5C73C6BF-6BC6-4F0F-8911-406123BD5546}" vid="{7FCFA0C4-D8A1-4BB6-8231-DA547F0A4928}"/>
    </a:ext>
  </a:extLst>
</a:theme>
</file>

<file path=ppt/theme/theme2.xml><?xml version="1.0" encoding="utf-8"?>
<a:theme xmlns:a="http://schemas.openxmlformats.org/drawingml/2006/main" name="Custom Design">
  <a:themeElements>
    <a:clrScheme name="Custom Design 4">
      <a:dk1>
        <a:srgbClr val="000000"/>
      </a:dk1>
      <a:lt1>
        <a:srgbClr val="FFFFFF"/>
      </a:lt1>
      <a:dk2>
        <a:srgbClr val="000000"/>
      </a:dk2>
      <a:lt2>
        <a:srgbClr val="A7A7A7"/>
      </a:lt2>
      <a:accent1>
        <a:srgbClr val="B2B2B2"/>
      </a:accent1>
      <a:accent2>
        <a:srgbClr val="8E4B1E"/>
      </a:accent2>
      <a:accent3>
        <a:srgbClr val="FFFFFF"/>
      </a:accent3>
      <a:accent4>
        <a:srgbClr val="000000"/>
      </a:accent4>
      <a:accent5>
        <a:srgbClr val="D5D5D5"/>
      </a:accent5>
      <a:accent6>
        <a:srgbClr val="80431A"/>
      </a:accent6>
      <a:hlink>
        <a:srgbClr val="0038A9"/>
      </a:hlink>
      <a:folHlink>
        <a:srgbClr val="EAEAEA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FFFFFF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FFFFFF"/>
        </a:lt1>
        <a:dk2>
          <a:srgbClr val="000000"/>
        </a:dk2>
        <a:lt2>
          <a:srgbClr val="A7A7A7"/>
        </a:lt2>
        <a:accent1>
          <a:srgbClr val="B2B2B2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0431A"/>
        </a:accent6>
        <a:hlink>
          <a:srgbClr val="0038A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">
  <a:themeElements>
    <a:clrScheme name="Blank 8">
      <a:dk1>
        <a:srgbClr val="000000"/>
      </a:dk1>
      <a:lt1>
        <a:srgbClr val="FFFFFF"/>
      </a:lt1>
      <a:dk2>
        <a:srgbClr val="FFCC00"/>
      </a:dk2>
      <a:lt2>
        <a:srgbClr val="009999"/>
      </a:lt2>
      <a:accent1>
        <a:srgbClr val="969696"/>
      </a:accent1>
      <a:accent2>
        <a:srgbClr val="8E4B1E"/>
      </a:accent2>
      <a:accent3>
        <a:srgbClr val="FFFFFF"/>
      </a:accent3>
      <a:accent4>
        <a:srgbClr val="000000"/>
      </a:accent4>
      <a:accent5>
        <a:srgbClr val="C9C9C9"/>
      </a:accent5>
      <a:accent6>
        <a:srgbClr val="80431A"/>
      </a:accent6>
      <a:hlink>
        <a:srgbClr val="0038A9"/>
      </a:hlink>
      <a:folHlink>
        <a:srgbClr val="9900CC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FFFFFF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A7A7A7"/>
        </a:lt2>
        <a:accent1>
          <a:srgbClr val="B2B2B2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0431A"/>
        </a:accent6>
        <a:hlink>
          <a:srgbClr val="0038A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FFCC00"/>
        </a:dk2>
        <a:lt2>
          <a:srgbClr val="A7A7A7"/>
        </a:lt2>
        <a:accent1>
          <a:srgbClr val="B2B2B2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0431A"/>
        </a:accent6>
        <a:hlink>
          <a:srgbClr val="0038A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FFCC00"/>
        </a:dk2>
        <a:lt2>
          <a:srgbClr val="A7A7A7"/>
        </a:lt2>
        <a:accent1>
          <a:srgbClr val="B2B2B2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0431A"/>
        </a:accent6>
        <a:hlink>
          <a:srgbClr val="0038A9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FFCC00"/>
        </a:dk2>
        <a:lt2>
          <a:srgbClr val="969696"/>
        </a:lt2>
        <a:accent1>
          <a:srgbClr val="009999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0431A"/>
        </a:accent6>
        <a:hlink>
          <a:srgbClr val="0038A9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8">
        <a:dk1>
          <a:srgbClr val="000000"/>
        </a:dk1>
        <a:lt1>
          <a:srgbClr val="FFFFFF"/>
        </a:lt1>
        <a:dk2>
          <a:srgbClr val="FFCC00"/>
        </a:dk2>
        <a:lt2>
          <a:srgbClr val="009999"/>
        </a:lt2>
        <a:accent1>
          <a:srgbClr val="969696"/>
        </a:accent1>
        <a:accent2>
          <a:srgbClr val="8E4B1E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80431A"/>
        </a:accent6>
        <a:hlink>
          <a:srgbClr val="0038A9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D_Intro_Chart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hiteback_Blue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hiteback_Bluesignature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back_Bluesignature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MA Template.potx [Read-Only]" id="{6389789C-DC6B-47F3-A9E9-BA1AACA77033}" vid="{FA61D69C-9DC9-4F92-9C16-BC4940775A44}"/>
    </a:ext>
  </a:extLst>
</a:theme>
</file>

<file path=ppt/theme/theme6.xml><?xml version="1.0" encoding="utf-8"?>
<a:theme xmlns:a="http://schemas.openxmlformats.org/drawingml/2006/main" name="EO&amp;T Slid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_GradientBar_IdentityBar_QUES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oeing Color Palette">
        <a:dk1>
          <a:srgbClr val="000000"/>
        </a:dk1>
        <a:lt1>
          <a:srgbClr val="FFFFFF"/>
        </a:lt1>
        <a:dk2>
          <a:srgbClr val="0039A6"/>
        </a:dk2>
        <a:lt2>
          <a:srgbClr val="A5ACB0"/>
        </a:lt2>
        <a:accent1>
          <a:srgbClr val="0039A6"/>
        </a:accent1>
        <a:accent2>
          <a:srgbClr val="E70033"/>
        </a:accent2>
        <a:accent3>
          <a:srgbClr val="0096DB"/>
        </a:accent3>
        <a:accent4>
          <a:srgbClr val="77B800"/>
        </a:accent4>
        <a:accent5>
          <a:srgbClr val="580F8B"/>
        </a:accent5>
        <a:accent6>
          <a:srgbClr val="FFA200"/>
        </a:accent6>
        <a:hlink>
          <a:srgbClr val="0039A6"/>
        </a:hlink>
        <a:folHlink>
          <a:srgbClr val="A5AC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ANTONE 7546">
      <a:srgbClr val="394A59"/>
    </a:custClr>
    <a:custClr name="PANTONE 431">
      <a:srgbClr val="5F6A72"/>
    </a:custClr>
    <a:custClr name="PANTONE 429">
      <a:srgbClr val="A5ACB0"/>
    </a:custClr>
    <a:custClr name="PANTONE CG1">
      <a:srgbClr val="E2E1DD"/>
    </a:custClr>
    <a:custClr name="Process Magenta">
      <a:srgbClr val="CC3366"/>
    </a:custClr>
    <a:custClr name="PANTONE 4975">
      <a:srgbClr val="462324"/>
    </a:custClr>
    <a:custClr name="PANTONE 201">
      <a:srgbClr val="9E1B32"/>
    </a:custClr>
    <a:custClr name="PANTONE 185">
      <a:srgbClr val="E70033"/>
    </a:custClr>
    <a:custClr name="PANTONE 1665">
      <a:srgbClr val="E24912"/>
    </a:custClr>
    <a:custClr name="PANTONE 137">
      <a:srgbClr val="FFA200"/>
    </a:custClr>
    <a:custClr name="PANTONE 108">
      <a:srgbClr val="F6DA14"/>
    </a:custClr>
    <a:custClr name="PANTONE 1215">
      <a:srgbClr val="FBDE81"/>
    </a:custClr>
    <a:custClr name="PANTONE 7499">
      <a:srgbClr val="EEE8C5"/>
    </a:custClr>
    <a:custClr name="PANTONE 553">
      <a:srgbClr val="214232"/>
    </a:custClr>
    <a:custClr name="PANTONE 376">
      <a:srgbClr val="77B800"/>
    </a:custClr>
    <a:custClr name="PANTONE 373">
      <a:srgbClr val="CFEA8B"/>
    </a:custClr>
    <a:custClr name="PANTONE 328">
      <a:srgbClr val="007165"/>
    </a:custClr>
    <a:custClr name="PANTONE 309">
      <a:srgbClr val="003D4D"/>
    </a:custClr>
    <a:custClr name="PANTONE 3135">
      <a:srgbClr val="0091B5"/>
    </a:custClr>
    <a:custClr name="PANTONE 7457">
      <a:srgbClr val="BADCE6"/>
    </a:custClr>
    <a:custClr name="PANTONE 289">
      <a:srgbClr val="002144"/>
    </a:custClr>
    <a:custClr name="PANTONE 2925">
      <a:srgbClr val="0096DB"/>
    </a:custClr>
    <a:custClr name="PANTONE 283">
      <a:srgbClr val="97C5EB"/>
    </a:custClr>
    <a:custClr name="PANTONE 2597">
      <a:srgbClr val="580F8B"/>
    </a:custClr>
  </a:custClr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Boeing_Blue</Template>
  <TotalTime>2646</TotalTime>
  <Words>1924</Words>
  <Application>Microsoft Office PowerPoint</Application>
  <PresentationFormat>On-screen Show (4:3)</PresentationFormat>
  <Paragraphs>384</Paragraphs>
  <Slides>33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Symbol</vt:lpstr>
      <vt:lpstr>Times</vt:lpstr>
      <vt:lpstr>Times New Roman</vt:lpstr>
      <vt:lpstr>Wingdings</vt:lpstr>
      <vt:lpstr>Boeing_Blue</vt:lpstr>
      <vt:lpstr>Custom Design</vt:lpstr>
      <vt:lpstr>Blank</vt:lpstr>
      <vt:lpstr>Default Design</vt:lpstr>
      <vt:lpstr>1_PD_Intro_Charts</vt:lpstr>
      <vt:lpstr>EO&amp;T Slide Master</vt:lpstr>
      <vt:lpstr>OVERFLOW &amp; GGNS-T1 Analysis of the NASA CRM WB configuration for DPW-VII</vt:lpstr>
      <vt:lpstr>Outline</vt:lpstr>
      <vt:lpstr>OVERFLOW: Solver, Grid and Computing Platform</vt:lpstr>
      <vt:lpstr>GGNS-T1: Solver, Grid and Computing Platform</vt:lpstr>
      <vt:lpstr>GGNS-T1/EPIC Grid Visualization</vt:lpstr>
      <vt:lpstr>Convergence History: Residuals</vt:lpstr>
      <vt:lpstr>Convergence History: Force/Moment</vt:lpstr>
      <vt:lpstr>Cases Analyzed </vt:lpstr>
      <vt:lpstr>Case 1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1: CRM Wing-Body Grid Convergence Study</vt:lpstr>
      <vt:lpstr>Case 2</vt:lpstr>
      <vt:lpstr>CRM Wing-Body Alpha Sweep</vt:lpstr>
      <vt:lpstr>Case 2: CRM Wing-Body Alpha Sweep</vt:lpstr>
      <vt:lpstr>Case 2: CRM Wing-Body Alpha Sweep</vt:lpstr>
      <vt:lpstr>Case 2: CRM Wing-Body Alpha Sweep</vt:lpstr>
      <vt:lpstr>Case 2: CRM Wing-Body Alpha Sweep</vt:lpstr>
      <vt:lpstr>Case 2: CRM Wing-Body Alpha Sweep</vt:lpstr>
      <vt:lpstr>Case 3</vt:lpstr>
      <vt:lpstr>Case 3: Wing-Body Reynolds # Sweep At Constant CL=0.50 </vt:lpstr>
      <vt:lpstr>Case 3: Wing-Body Reynolds # Sweep At Constant CL=0.50 </vt:lpstr>
      <vt:lpstr>Case 4</vt:lpstr>
      <vt:lpstr>Case 4: CRM Wing-Body Alpha Sweep with Grid Adaptation</vt:lpstr>
      <vt:lpstr>Conclusions </vt:lpstr>
      <vt:lpstr>PowerPoint Presentation</vt:lpstr>
      <vt:lpstr>References 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Rider, Ben J</dc:creator>
  <cp:lastModifiedBy>Rider, Ben J</cp:lastModifiedBy>
  <cp:revision>93</cp:revision>
  <dcterms:created xsi:type="dcterms:W3CDTF">2022-06-07T19:24:41Z</dcterms:created>
  <dcterms:modified xsi:type="dcterms:W3CDTF">2022-06-25T02:10:32Z</dcterms:modified>
</cp:coreProperties>
</file>